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9" d="100"/>
          <a:sy n="59" d="100"/>
        </p:scale>
        <p:origin x="-12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02F500-6082-45BE-8DA7-739AE4142DE0}" type="doc">
      <dgm:prSet loTypeId="urn:microsoft.com/office/officeart/2005/8/layout/process2" loCatId="process" qsTypeId="urn:microsoft.com/office/officeart/2005/8/quickstyle/simple1" qsCatId="simple" csTypeId="urn:microsoft.com/office/officeart/2005/8/colors/colorful2" csCatId="colorful" phldr="1"/>
      <dgm:spPr/>
    </dgm:pt>
    <dgm:pt modelId="{CDC004B8-4547-471C-ACDA-00FC06A51A8E}">
      <dgm:prSet phldrT="[Text]"/>
      <dgm:spPr/>
      <dgm:t>
        <a:bodyPr/>
        <a:lstStyle/>
        <a:p>
          <a:pPr algn="ctr"/>
          <a:r>
            <a:rPr lang="en-US" dirty="0" smtClean="0">
              <a:latin typeface="Aharoni" pitchFamily="2" charset="-79"/>
              <a:cs typeface="Aharoni" pitchFamily="2" charset="-79"/>
            </a:rPr>
            <a:t>Community Members and Activist demanded:</a:t>
          </a:r>
        </a:p>
        <a:p>
          <a:pPr algn="ctr"/>
          <a:r>
            <a:rPr lang="en-US" dirty="0" smtClean="0">
              <a:latin typeface="Aharoni" pitchFamily="2" charset="-79"/>
              <a:cs typeface="Aharoni" pitchFamily="2" charset="-79"/>
            </a:rPr>
            <a:t>End to the School to Prison Pipeline</a:t>
          </a:r>
        </a:p>
        <a:p>
          <a:pPr algn="ctr"/>
          <a:r>
            <a:rPr lang="en-US" dirty="0" smtClean="0">
              <a:latin typeface="Aharoni" pitchFamily="2" charset="-79"/>
              <a:cs typeface="Aharoni" pitchFamily="2" charset="-79"/>
            </a:rPr>
            <a:t>“Counselors not tickets’</a:t>
          </a:r>
          <a:endParaRPr lang="en-US" dirty="0">
            <a:latin typeface="Aharoni" pitchFamily="2" charset="-79"/>
            <a:cs typeface="Aharoni" pitchFamily="2" charset="-79"/>
          </a:endParaRPr>
        </a:p>
      </dgm:t>
    </dgm:pt>
    <dgm:pt modelId="{0C4E2FF7-D0AB-4902-9671-572808DE7CDE}" type="parTrans" cxnId="{8C8B3DE4-C24F-4994-B54C-0FB27A541360}">
      <dgm:prSet/>
      <dgm:spPr/>
      <dgm:t>
        <a:bodyPr/>
        <a:lstStyle/>
        <a:p>
          <a:endParaRPr lang="en-US"/>
        </a:p>
      </dgm:t>
    </dgm:pt>
    <dgm:pt modelId="{BBDF050C-3DC3-479C-AC4F-12234647E0FD}" type="sibTrans" cxnId="{8C8B3DE4-C24F-4994-B54C-0FB27A541360}">
      <dgm:prSet/>
      <dgm:spPr/>
      <dgm:t>
        <a:bodyPr/>
        <a:lstStyle/>
        <a:p>
          <a:endParaRPr lang="en-US"/>
        </a:p>
      </dgm:t>
    </dgm:pt>
    <dgm:pt modelId="{D8A1D5B8-C4EB-4ABE-AE99-C56D86B04D8F}">
      <dgm:prSet phldrT="[Text]"/>
      <dgm:spPr/>
      <dgm:t>
        <a:bodyPr/>
        <a:lstStyle/>
        <a:p>
          <a:pPr algn="ctr"/>
          <a:r>
            <a:rPr lang="en-US" dirty="0" smtClean="0">
              <a:latin typeface="Aharoni" pitchFamily="2" charset="-79"/>
              <a:cs typeface="Aharoni" pitchFamily="2" charset="-79"/>
            </a:rPr>
            <a:t>Daytime Curfew Law Amended</a:t>
          </a:r>
          <a:endParaRPr lang="en-US" dirty="0">
            <a:latin typeface="Aharoni" pitchFamily="2" charset="-79"/>
            <a:cs typeface="Aharoni" pitchFamily="2" charset="-79"/>
          </a:endParaRPr>
        </a:p>
      </dgm:t>
    </dgm:pt>
    <dgm:pt modelId="{84544D81-89ED-4998-8EB4-91D1BDFDC7CB}" type="parTrans" cxnId="{699ABCF0-FBF6-45A9-AFD0-4D5DAF65DBA0}">
      <dgm:prSet/>
      <dgm:spPr/>
      <dgm:t>
        <a:bodyPr/>
        <a:lstStyle/>
        <a:p>
          <a:endParaRPr lang="en-US"/>
        </a:p>
      </dgm:t>
    </dgm:pt>
    <dgm:pt modelId="{3D318BD8-36F9-41C1-8B0F-2C04CBB90E58}" type="sibTrans" cxnId="{699ABCF0-FBF6-45A9-AFD0-4D5DAF65DBA0}">
      <dgm:prSet/>
      <dgm:spPr/>
      <dgm:t>
        <a:bodyPr/>
        <a:lstStyle/>
        <a:p>
          <a:endParaRPr lang="en-US"/>
        </a:p>
      </dgm:t>
    </dgm:pt>
    <dgm:pt modelId="{791360C4-F3B9-4E73-A132-5E7DB06C67B5}">
      <dgm:prSet phldrT="[Text]"/>
      <dgm:spPr/>
      <dgm:t>
        <a:bodyPr/>
        <a:lstStyle/>
        <a:p>
          <a:pPr algn="ctr"/>
          <a:r>
            <a:rPr lang="en-US" dirty="0" smtClean="0">
              <a:latin typeface="Aharoni" pitchFamily="2" charset="-79"/>
              <a:cs typeface="Aharoni" pitchFamily="2" charset="-79"/>
            </a:rPr>
            <a:t>Juvenile Courts Closed</a:t>
          </a:r>
          <a:endParaRPr lang="en-US" dirty="0">
            <a:latin typeface="Aharoni" pitchFamily="2" charset="-79"/>
            <a:cs typeface="Aharoni" pitchFamily="2" charset="-79"/>
          </a:endParaRPr>
        </a:p>
      </dgm:t>
    </dgm:pt>
    <dgm:pt modelId="{915A976A-87FF-4327-8820-CA92AE732AB6}" type="parTrans" cxnId="{848516C0-1E76-4247-A97B-98A1B5D9DD52}">
      <dgm:prSet/>
      <dgm:spPr/>
      <dgm:t>
        <a:bodyPr/>
        <a:lstStyle/>
        <a:p>
          <a:endParaRPr lang="en-US"/>
        </a:p>
      </dgm:t>
    </dgm:pt>
    <dgm:pt modelId="{4104B7FB-F02B-4B28-B968-2B04CE998A72}" type="sibTrans" cxnId="{848516C0-1E76-4247-A97B-98A1B5D9DD52}">
      <dgm:prSet/>
      <dgm:spPr/>
      <dgm:t>
        <a:bodyPr/>
        <a:lstStyle/>
        <a:p>
          <a:endParaRPr lang="en-US"/>
        </a:p>
      </dgm:t>
    </dgm:pt>
    <dgm:pt modelId="{F6E34F1D-249E-47FF-A160-F50AFF74F7A0}">
      <dgm:prSet phldrT="[Text]" custT="1"/>
      <dgm:spPr/>
      <dgm:t>
        <a:bodyPr/>
        <a:lstStyle/>
        <a:p>
          <a:pPr algn="ctr"/>
          <a:r>
            <a:rPr lang="en-US" sz="1300" i="1" dirty="0" smtClean="0">
              <a:latin typeface="Aharoni" pitchFamily="2" charset="-79"/>
              <a:cs typeface="Aharoni" pitchFamily="2" charset="-79"/>
            </a:rPr>
            <a:t>Resulted in: </a:t>
          </a:r>
        </a:p>
        <a:p>
          <a:pPr algn="ctr"/>
          <a:r>
            <a:rPr lang="en-US" sz="1800" dirty="0" smtClean="0">
              <a:latin typeface="Aharoni" pitchFamily="2" charset="-79"/>
              <a:cs typeface="Aharoni" pitchFamily="2" charset="-79"/>
            </a:rPr>
            <a:t>LASPD and Pupil Services Partnership</a:t>
          </a:r>
          <a:endParaRPr lang="en-US" sz="1800" dirty="0">
            <a:latin typeface="Aharoni" pitchFamily="2" charset="-79"/>
            <a:cs typeface="Aharoni" pitchFamily="2" charset="-79"/>
          </a:endParaRPr>
        </a:p>
      </dgm:t>
    </dgm:pt>
    <dgm:pt modelId="{75612132-F9CA-48DF-BC37-D1E75A3A4A27}" type="parTrans" cxnId="{ACE11F85-8827-44F8-8CBC-16F44FD18603}">
      <dgm:prSet/>
      <dgm:spPr/>
      <dgm:t>
        <a:bodyPr/>
        <a:lstStyle/>
        <a:p>
          <a:endParaRPr lang="en-US"/>
        </a:p>
      </dgm:t>
    </dgm:pt>
    <dgm:pt modelId="{26A877E5-FA94-455A-97A1-7558B9DF686E}" type="sibTrans" cxnId="{ACE11F85-8827-44F8-8CBC-16F44FD18603}">
      <dgm:prSet/>
      <dgm:spPr/>
      <dgm:t>
        <a:bodyPr/>
        <a:lstStyle/>
        <a:p>
          <a:endParaRPr lang="en-US"/>
        </a:p>
      </dgm:t>
    </dgm:pt>
    <dgm:pt modelId="{2B9059EA-6A7C-4AE8-8061-7A83589D3E1D}" type="pres">
      <dgm:prSet presAssocID="{2502F500-6082-45BE-8DA7-739AE4142DE0}" presName="linearFlow" presStyleCnt="0">
        <dgm:presLayoutVars>
          <dgm:resizeHandles val="exact"/>
        </dgm:presLayoutVars>
      </dgm:prSet>
      <dgm:spPr/>
    </dgm:pt>
    <dgm:pt modelId="{5F6F3BF3-62DF-4038-B347-40D50D981868}" type="pres">
      <dgm:prSet presAssocID="{CDC004B8-4547-471C-ACDA-00FC06A51A8E}" presName="node" presStyleLbl="node1" presStyleIdx="0" presStyleCnt="4" custScaleX="158331">
        <dgm:presLayoutVars>
          <dgm:bulletEnabled val="1"/>
        </dgm:presLayoutVars>
      </dgm:prSet>
      <dgm:spPr/>
      <dgm:t>
        <a:bodyPr/>
        <a:lstStyle/>
        <a:p>
          <a:endParaRPr lang="en-US"/>
        </a:p>
      </dgm:t>
    </dgm:pt>
    <dgm:pt modelId="{180CA165-35DD-43DD-8C97-EB5CB3FBBBF7}" type="pres">
      <dgm:prSet presAssocID="{BBDF050C-3DC3-479C-AC4F-12234647E0FD}" presName="sibTrans" presStyleLbl="sibTrans2D1" presStyleIdx="0" presStyleCnt="3"/>
      <dgm:spPr/>
      <dgm:t>
        <a:bodyPr/>
        <a:lstStyle/>
        <a:p>
          <a:endParaRPr lang="en-US"/>
        </a:p>
      </dgm:t>
    </dgm:pt>
    <dgm:pt modelId="{EB6EEFD6-6B1B-48A0-AA54-33304FF6DEA1}" type="pres">
      <dgm:prSet presAssocID="{BBDF050C-3DC3-479C-AC4F-12234647E0FD}" presName="connectorText" presStyleLbl="sibTrans2D1" presStyleIdx="0" presStyleCnt="3"/>
      <dgm:spPr/>
      <dgm:t>
        <a:bodyPr/>
        <a:lstStyle/>
        <a:p>
          <a:endParaRPr lang="en-US"/>
        </a:p>
      </dgm:t>
    </dgm:pt>
    <dgm:pt modelId="{FC8A1D03-5D3A-4645-B815-6E0A73BE3485}" type="pres">
      <dgm:prSet presAssocID="{D8A1D5B8-C4EB-4ABE-AE99-C56D86B04D8F}" presName="node" presStyleLbl="node1" presStyleIdx="1" presStyleCnt="4" custScaleX="195275">
        <dgm:presLayoutVars>
          <dgm:bulletEnabled val="1"/>
        </dgm:presLayoutVars>
      </dgm:prSet>
      <dgm:spPr/>
      <dgm:t>
        <a:bodyPr/>
        <a:lstStyle/>
        <a:p>
          <a:endParaRPr lang="en-US"/>
        </a:p>
      </dgm:t>
    </dgm:pt>
    <dgm:pt modelId="{F9BE59DE-8127-41AA-9797-754AA45CE6ED}" type="pres">
      <dgm:prSet presAssocID="{3D318BD8-36F9-41C1-8B0F-2C04CBB90E58}" presName="sibTrans" presStyleLbl="sibTrans2D1" presStyleIdx="1" presStyleCnt="3"/>
      <dgm:spPr/>
      <dgm:t>
        <a:bodyPr/>
        <a:lstStyle/>
        <a:p>
          <a:endParaRPr lang="en-US"/>
        </a:p>
      </dgm:t>
    </dgm:pt>
    <dgm:pt modelId="{124E5659-D01D-49FE-9B25-56F011DEA69C}" type="pres">
      <dgm:prSet presAssocID="{3D318BD8-36F9-41C1-8B0F-2C04CBB90E58}" presName="connectorText" presStyleLbl="sibTrans2D1" presStyleIdx="1" presStyleCnt="3"/>
      <dgm:spPr/>
      <dgm:t>
        <a:bodyPr/>
        <a:lstStyle/>
        <a:p>
          <a:endParaRPr lang="en-US"/>
        </a:p>
      </dgm:t>
    </dgm:pt>
    <dgm:pt modelId="{CB995F0D-0E20-4D14-AC8B-2A2D4A333B08}" type="pres">
      <dgm:prSet presAssocID="{791360C4-F3B9-4E73-A132-5E7DB06C67B5}" presName="node" presStyleLbl="node1" presStyleIdx="2" presStyleCnt="4" custScaleX="221664">
        <dgm:presLayoutVars>
          <dgm:bulletEnabled val="1"/>
        </dgm:presLayoutVars>
      </dgm:prSet>
      <dgm:spPr/>
      <dgm:t>
        <a:bodyPr/>
        <a:lstStyle/>
        <a:p>
          <a:endParaRPr lang="en-US"/>
        </a:p>
      </dgm:t>
    </dgm:pt>
    <dgm:pt modelId="{55586526-35E0-4887-8C96-3735F7FBF974}" type="pres">
      <dgm:prSet presAssocID="{4104B7FB-F02B-4B28-B968-2B04CE998A72}" presName="sibTrans" presStyleLbl="sibTrans2D1" presStyleIdx="2" presStyleCnt="3"/>
      <dgm:spPr/>
      <dgm:t>
        <a:bodyPr/>
        <a:lstStyle/>
        <a:p>
          <a:endParaRPr lang="en-US"/>
        </a:p>
      </dgm:t>
    </dgm:pt>
    <dgm:pt modelId="{96C70D61-932A-40AF-A1A3-44C22F6AAECC}" type="pres">
      <dgm:prSet presAssocID="{4104B7FB-F02B-4B28-B968-2B04CE998A72}" presName="connectorText" presStyleLbl="sibTrans2D1" presStyleIdx="2" presStyleCnt="3"/>
      <dgm:spPr/>
      <dgm:t>
        <a:bodyPr/>
        <a:lstStyle/>
        <a:p>
          <a:endParaRPr lang="en-US"/>
        </a:p>
      </dgm:t>
    </dgm:pt>
    <dgm:pt modelId="{B689CA34-676F-4B19-8D42-A244652AC83B}" type="pres">
      <dgm:prSet presAssocID="{F6E34F1D-249E-47FF-A160-F50AFF74F7A0}" presName="node" presStyleLbl="node1" presStyleIdx="3" presStyleCnt="4" custScaleX="248052">
        <dgm:presLayoutVars>
          <dgm:bulletEnabled val="1"/>
        </dgm:presLayoutVars>
      </dgm:prSet>
      <dgm:spPr/>
      <dgm:t>
        <a:bodyPr/>
        <a:lstStyle/>
        <a:p>
          <a:endParaRPr lang="en-US"/>
        </a:p>
      </dgm:t>
    </dgm:pt>
  </dgm:ptLst>
  <dgm:cxnLst>
    <dgm:cxn modelId="{6ED0502C-6A8F-E541-AFCF-ECC65DCC85FE}" type="presOf" srcId="{CDC004B8-4547-471C-ACDA-00FC06A51A8E}" destId="{5F6F3BF3-62DF-4038-B347-40D50D981868}" srcOrd="0" destOrd="0" presId="urn:microsoft.com/office/officeart/2005/8/layout/process2"/>
    <dgm:cxn modelId="{992B64BB-65E9-C54A-AD1F-9034E6567A0E}" type="presOf" srcId="{2502F500-6082-45BE-8DA7-739AE4142DE0}" destId="{2B9059EA-6A7C-4AE8-8061-7A83589D3E1D}" srcOrd="0" destOrd="0" presId="urn:microsoft.com/office/officeart/2005/8/layout/process2"/>
    <dgm:cxn modelId="{E12AB8F8-4D85-C742-A72A-D79820E1FBF7}" type="presOf" srcId="{BBDF050C-3DC3-479C-AC4F-12234647E0FD}" destId="{EB6EEFD6-6B1B-48A0-AA54-33304FF6DEA1}" srcOrd="1" destOrd="0" presId="urn:microsoft.com/office/officeart/2005/8/layout/process2"/>
    <dgm:cxn modelId="{848516C0-1E76-4247-A97B-98A1B5D9DD52}" srcId="{2502F500-6082-45BE-8DA7-739AE4142DE0}" destId="{791360C4-F3B9-4E73-A132-5E7DB06C67B5}" srcOrd="2" destOrd="0" parTransId="{915A976A-87FF-4327-8820-CA92AE732AB6}" sibTransId="{4104B7FB-F02B-4B28-B968-2B04CE998A72}"/>
    <dgm:cxn modelId="{E19477AA-DC4B-724E-B1DF-940932BA3CA8}" type="presOf" srcId="{D8A1D5B8-C4EB-4ABE-AE99-C56D86B04D8F}" destId="{FC8A1D03-5D3A-4645-B815-6E0A73BE3485}" srcOrd="0" destOrd="0" presId="urn:microsoft.com/office/officeart/2005/8/layout/process2"/>
    <dgm:cxn modelId="{8C8B3DE4-C24F-4994-B54C-0FB27A541360}" srcId="{2502F500-6082-45BE-8DA7-739AE4142DE0}" destId="{CDC004B8-4547-471C-ACDA-00FC06A51A8E}" srcOrd="0" destOrd="0" parTransId="{0C4E2FF7-D0AB-4902-9671-572808DE7CDE}" sibTransId="{BBDF050C-3DC3-479C-AC4F-12234647E0FD}"/>
    <dgm:cxn modelId="{41991B41-7207-EB4F-ABF6-C04C23A6FB8F}" type="presOf" srcId="{4104B7FB-F02B-4B28-B968-2B04CE998A72}" destId="{96C70D61-932A-40AF-A1A3-44C22F6AAECC}" srcOrd="1" destOrd="0" presId="urn:microsoft.com/office/officeart/2005/8/layout/process2"/>
    <dgm:cxn modelId="{8F5B85A4-5D77-0946-B847-D30B738AC819}" type="presOf" srcId="{F6E34F1D-249E-47FF-A160-F50AFF74F7A0}" destId="{B689CA34-676F-4B19-8D42-A244652AC83B}" srcOrd="0" destOrd="0" presId="urn:microsoft.com/office/officeart/2005/8/layout/process2"/>
    <dgm:cxn modelId="{00DACEA7-E42B-2848-AC2D-16CEAFFCF445}" type="presOf" srcId="{BBDF050C-3DC3-479C-AC4F-12234647E0FD}" destId="{180CA165-35DD-43DD-8C97-EB5CB3FBBBF7}" srcOrd="0" destOrd="0" presId="urn:microsoft.com/office/officeart/2005/8/layout/process2"/>
    <dgm:cxn modelId="{ACE11F85-8827-44F8-8CBC-16F44FD18603}" srcId="{2502F500-6082-45BE-8DA7-739AE4142DE0}" destId="{F6E34F1D-249E-47FF-A160-F50AFF74F7A0}" srcOrd="3" destOrd="0" parTransId="{75612132-F9CA-48DF-BC37-D1E75A3A4A27}" sibTransId="{26A877E5-FA94-455A-97A1-7558B9DF686E}"/>
    <dgm:cxn modelId="{699ABCF0-FBF6-45A9-AFD0-4D5DAF65DBA0}" srcId="{2502F500-6082-45BE-8DA7-739AE4142DE0}" destId="{D8A1D5B8-C4EB-4ABE-AE99-C56D86B04D8F}" srcOrd="1" destOrd="0" parTransId="{84544D81-89ED-4998-8EB4-91D1BDFDC7CB}" sibTransId="{3D318BD8-36F9-41C1-8B0F-2C04CBB90E58}"/>
    <dgm:cxn modelId="{1EF8925C-7A56-2C40-B38D-184CE6D957B6}" type="presOf" srcId="{3D318BD8-36F9-41C1-8B0F-2C04CBB90E58}" destId="{F9BE59DE-8127-41AA-9797-754AA45CE6ED}" srcOrd="0" destOrd="0" presId="urn:microsoft.com/office/officeart/2005/8/layout/process2"/>
    <dgm:cxn modelId="{32F7A4A8-228A-E041-8996-DFA8AC050E7B}" type="presOf" srcId="{791360C4-F3B9-4E73-A132-5E7DB06C67B5}" destId="{CB995F0D-0E20-4D14-AC8B-2A2D4A333B08}" srcOrd="0" destOrd="0" presId="urn:microsoft.com/office/officeart/2005/8/layout/process2"/>
    <dgm:cxn modelId="{DBA6EC8C-E53A-ED46-A713-17B58765578B}" type="presOf" srcId="{3D318BD8-36F9-41C1-8B0F-2C04CBB90E58}" destId="{124E5659-D01D-49FE-9B25-56F011DEA69C}" srcOrd="1" destOrd="0" presId="urn:microsoft.com/office/officeart/2005/8/layout/process2"/>
    <dgm:cxn modelId="{9F53842A-7114-F44F-9457-E07B56D2D0C5}" type="presOf" srcId="{4104B7FB-F02B-4B28-B968-2B04CE998A72}" destId="{55586526-35E0-4887-8C96-3735F7FBF974}" srcOrd="0" destOrd="0" presId="urn:microsoft.com/office/officeart/2005/8/layout/process2"/>
    <dgm:cxn modelId="{84BE08C5-FA8D-784C-AA28-D29B750ECE2F}" type="presParOf" srcId="{2B9059EA-6A7C-4AE8-8061-7A83589D3E1D}" destId="{5F6F3BF3-62DF-4038-B347-40D50D981868}" srcOrd="0" destOrd="0" presId="urn:microsoft.com/office/officeart/2005/8/layout/process2"/>
    <dgm:cxn modelId="{41002837-8FBA-1C42-893F-FF949B043D56}" type="presParOf" srcId="{2B9059EA-6A7C-4AE8-8061-7A83589D3E1D}" destId="{180CA165-35DD-43DD-8C97-EB5CB3FBBBF7}" srcOrd="1" destOrd="0" presId="urn:microsoft.com/office/officeart/2005/8/layout/process2"/>
    <dgm:cxn modelId="{ACDDC53A-160D-EC4A-A7DC-B030ED99012F}" type="presParOf" srcId="{180CA165-35DD-43DD-8C97-EB5CB3FBBBF7}" destId="{EB6EEFD6-6B1B-48A0-AA54-33304FF6DEA1}" srcOrd="0" destOrd="0" presId="urn:microsoft.com/office/officeart/2005/8/layout/process2"/>
    <dgm:cxn modelId="{3DA389E2-2434-9741-BFEC-A77DA7DFEBA9}" type="presParOf" srcId="{2B9059EA-6A7C-4AE8-8061-7A83589D3E1D}" destId="{FC8A1D03-5D3A-4645-B815-6E0A73BE3485}" srcOrd="2" destOrd="0" presId="urn:microsoft.com/office/officeart/2005/8/layout/process2"/>
    <dgm:cxn modelId="{60DECB75-3E47-DD4E-9C56-AD5229CC81F6}" type="presParOf" srcId="{2B9059EA-6A7C-4AE8-8061-7A83589D3E1D}" destId="{F9BE59DE-8127-41AA-9797-754AA45CE6ED}" srcOrd="3" destOrd="0" presId="urn:microsoft.com/office/officeart/2005/8/layout/process2"/>
    <dgm:cxn modelId="{F8C10C40-6B2D-6E42-B0ED-C89E3E4224D0}" type="presParOf" srcId="{F9BE59DE-8127-41AA-9797-754AA45CE6ED}" destId="{124E5659-D01D-49FE-9B25-56F011DEA69C}" srcOrd="0" destOrd="0" presId="urn:microsoft.com/office/officeart/2005/8/layout/process2"/>
    <dgm:cxn modelId="{5237352F-7196-B343-B689-273CCB8EC7A7}" type="presParOf" srcId="{2B9059EA-6A7C-4AE8-8061-7A83589D3E1D}" destId="{CB995F0D-0E20-4D14-AC8B-2A2D4A333B08}" srcOrd="4" destOrd="0" presId="urn:microsoft.com/office/officeart/2005/8/layout/process2"/>
    <dgm:cxn modelId="{674CC5D9-F221-ED41-A2B2-908D9A6CE649}" type="presParOf" srcId="{2B9059EA-6A7C-4AE8-8061-7A83589D3E1D}" destId="{55586526-35E0-4887-8C96-3735F7FBF974}" srcOrd="5" destOrd="0" presId="urn:microsoft.com/office/officeart/2005/8/layout/process2"/>
    <dgm:cxn modelId="{81805E8F-8414-664C-A6C8-9E3180498BF8}" type="presParOf" srcId="{55586526-35E0-4887-8C96-3735F7FBF974}" destId="{96C70D61-932A-40AF-A1A3-44C22F6AAECC}" srcOrd="0" destOrd="0" presId="urn:microsoft.com/office/officeart/2005/8/layout/process2"/>
    <dgm:cxn modelId="{9D95CD37-FA7F-5C47-9982-6A335A3579CA}" type="presParOf" srcId="{2B9059EA-6A7C-4AE8-8061-7A83589D3E1D}" destId="{B689CA34-676F-4B19-8D42-A244652AC83B}"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F3BF3-62DF-4038-B347-40D50D981868}">
      <dsp:nvSpPr>
        <dsp:cNvPr id="0" name=""/>
        <dsp:cNvSpPr/>
      </dsp:nvSpPr>
      <dsp:spPr>
        <a:xfrm>
          <a:off x="983404" y="4413"/>
          <a:ext cx="5195990" cy="820431"/>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Aharoni" pitchFamily="2" charset="-79"/>
              <a:cs typeface="Aharoni" pitchFamily="2" charset="-79"/>
            </a:rPr>
            <a:t>Community Members and Activist demanded:</a:t>
          </a:r>
        </a:p>
        <a:p>
          <a:pPr lvl="0" algn="ctr" defTabSz="533400">
            <a:lnSpc>
              <a:spcPct val="90000"/>
            </a:lnSpc>
            <a:spcBef>
              <a:spcPct val="0"/>
            </a:spcBef>
            <a:spcAft>
              <a:spcPct val="35000"/>
            </a:spcAft>
          </a:pPr>
          <a:r>
            <a:rPr lang="en-US" sz="1200" kern="1200" dirty="0" smtClean="0">
              <a:latin typeface="Aharoni" pitchFamily="2" charset="-79"/>
              <a:cs typeface="Aharoni" pitchFamily="2" charset="-79"/>
            </a:rPr>
            <a:t>End to the School to Prison Pipeline</a:t>
          </a:r>
        </a:p>
        <a:p>
          <a:pPr lvl="0" algn="ctr" defTabSz="533400">
            <a:lnSpc>
              <a:spcPct val="90000"/>
            </a:lnSpc>
            <a:spcBef>
              <a:spcPct val="0"/>
            </a:spcBef>
            <a:spcAft>
              <a:spcPct val="35000"/>
            </a:spcAft>
          </a:pPr>
          <a:r>
            <a:rPr lang="en-US" sz="1200" kern="1200" dirty="0" smtClean="0">
              <a:latin typeface="Aharoni" pitchFamily="2" charset="-79"/>
              <a:cs typeface="Aharoni" pitchFamily="2" charset="-79"/>
            </a:rPr>
            <a:t>“Counselors not tickets’</a:t>
          </a:r>
          <a:endParaRPr lang="en-US" sz="1200" kern="1200" dirty="0">
            <a:latin typeface="Aharoni" pitchFamily="2" charset="-79"/>
            <a:cs typeface="Aharoni" pitchFamily="2" charset="-79"/>
          </a:endParaRPr>
        </a:p>
      </dsp:txBody>
      <dsp:txXfrm>
        <a:off x="1007434" y="28443"/>
        <a:ext cx="5147930" cy="772371"/>
      </dsp:txXfrm>
    </dsp:sp>
    <dsp:sp modelId="{180CA165-35DD-43DD-8C97-EB5CB3FBBBF7}">
      <dsp:nvSpPr>
        <dsp:cNvPr id="0" name=""/>
        <dsp:cNvSpPr/>
      </dsp:nvSpPr>
      <dsp:spPr>
        <a:xfrm rot="5400000">
          <a:off x="3427569" y="845355"/>
          <a:ext cx="307661" cy="36919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3470642" y="876121"/>
        <a:ext cx="221516" cy="215363"/>
      </dsp:txXfrm>
    </dsp:sp>
    <dsp:sp modelId="{FC8A1D03-5D3A-4645-B815-6E0A73BE3485}">
      <dsp:nvSpPr>
        <dsp:cNvPr id="0" name=""/>
        <dsp:cNvSpPr/>
      </dsp:nvSpPr>
      <dsp:spPr>
        <a:xfrm>
          <a:off x="377204" y="1235060"/>
          <a:ext cx="6408391" cy="820431"/>
        </a:xfrm>
        <a:prstGeom prst="roundRect">
          <a:avLst>
            <a:gd name="adj" fmla="val 10000"/>
          </a:avLst>
        </a:prstGeom>
        <a:solidFill>
          <a:schemeClr val="accent2">
            <a:hueOff val="2250664"/>
            <a:satOff val="834"/>
            <a:lumOff val="254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Aharoni" pitchFamily="2" charset="-79"/>
              <a:cs typeface="Aharoni" pitchFamily="2" charset="-79"/>
            </a:rPr>
            <a:t>Daytime Curfew Law Amended</a:t>
          </a:r>
          <a:endParaRPr lang="en-US" sz="1200" kern="1200" dirty="0">
            <a:latin typeface="Aharoni" pitchFamily="2" charset="-79"/>
            <a:cs typeface="Aharoni" pitchFamily="2" charset="-79"/>
          </a:endParaRPr>
        </a:p>
      </dsp:txBody>
      <dsp:txXfrm>
        <a:off x="401234" y="1259090"/>
        <a:ext cx="6360331" cy="772371"/>
      </dsp:txXfrm>
    </dsp:sp>
    <dsp:sp modelId="{F9BE59DE-8127-41AA-9797-754AA45CE6ED}">
      <dsp:nvSpPr>
        <dsp:cNvPr id="0" name=""/>
        <dsp:cNvSpPr/>
      </dsp:nvSpPr>
      <dsp:spPr>
        <a:xfrm rot="5400000">
          <a:off x="3427569" y="2076002"/>
          <a:ext cx="307661" cy="369194"/>
        </a:xfrm>
        <a:prstGeom prst="rightArrow">
          <a:avLst>
            <a:gd name="adj1" fmla="val 60000"/>
            <a:gd name="adj2" fmla="val 50000"/>
          </a:avLst>
        </a:prstGeom>
        <a:solidFill>
          <a:schemeClr val="accent2">
            <a:hueOff val="3375995"/>
            <a:satOff val="1250"/>
            <a:lumOff val="382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3470642" y="2106768"/>
        <a:ext cx="221516" cy="215363"/>
      </dsp:txXfrm>
    </dsp:sp>
    <dsp:sp modelId="{CB995F0D-0E20-4D14-AC8B-2A2D4A333B08}">
      <dsp:nvSpPr>
        <dsp:cNvPr id="0" name=""/>
        <dsp:cNvSpPr/>
      </dsp:nvSpPr>
      <dsp:spPr>
        <a:xfrm>
          <a:off x="-55803" y="2465707"/>
          <a:ext cx="7274406" cy="820431"/>
        </a:xfrm>
        <a:prstGeom prst="roundRect">
          <a:avLst>
            <a:gd name="adj" fmla="val 10000"/>
          </a:avLst>
        </a:prstGeom>
        <a:solidFill>
          <a:schemeClr val="accent2">
            <a:hueOff val="4501327"/>
            <a:satOff val="1667"/>
            <a:lumOff val="50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Aharoni" pitchFamily="2" charset="-79"/>
              <a:cs typeface="Aharoni" pitchFamily="2" charset="-79"/>
            </a:rPr>
            <a:t>Juvenile Courts Closed</a:t>
          </a:r>
          <a:endParaRPr lang="en-US" sz="1200" kern="1200" dirty="0">
            <a:latin typeface="Aharoni" pitchFamily="2" charset="-79"/>
            <a:cs typeface="Aharoni" pitchFamily="2" charset="-79"/>
          </a:endParaRPr>
        </a:p>
      </dsp:txBody>
      <dsp:txXfrm>
        <a:off x="-31773" y="2489737"/>
        <a:ext cx="7226346" cy="772371"/>
      </dsp:txXfrm>
    </dsp:sp>
    <dsp:sp modelId="{55586526-35E0-4887-8C96-3735F7FBF974}">
      <dsp:nvSpPr>
        <dsp:cNvPr id="0" name=""/>
        <dsp:cNvSpPr/>
      </dsp:nvSpPr>
      <dsp:spPr>
        <a:xfrm rot="5400000">
          <a:off x="3427569" y="3306650"/>
          <a:ext cx="307661" cy="369194"/>
        </a:xfrm>
        <a:prstGeom prst="rightArrow">
          <a:avLst>
            <a:gd name="adj1" fmla="val 60000"/>
            <a:gd name="adj2" fmla="val 50000"/>
          </a:avLst>
        </a:prstGeom>
        <a:solidFill>
          <a:schemeClr val="accent2">
            <a:hueOff val="6751990"/>
            <a:satOff val="2501"/>
            <a:lumOff val="764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3470642" y="3337416"/>
        <a:ext cx="221516" cy="215363"/>
      </dsp:txXfrm>
    </dsp:sp>
    <dsp:sp modelId="{B689CA34-676F-4B19-8D42-A244652AC83B}">
      <dsp:nvSpPr>
        <dsp:cNvPr id="0" name=""/>
        <dsp:cNvSpPr/>
      </dsp:nvSpPr>
      <dsp:spPr>
        <a:xfrm>
          <a:off x="-488794" y="3696355"/>
          <a:ext cx="8140388" cy="820431"/>
        </a:xfrm>
        <a:prstGeom prst="roundRect">
          <a:avLst>
            <a:gd name="adj" fmla="val 10000"/>
          </a:avLst>
        </a:prstGeom>
        <a:solidFill>
          <a:schemeClr val="accent2">
            <a:hueOff val="6751990"/>
            <a:satOff val="2501"/>
            <a:lumOff val="764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i="1" kern="1200" dirty="0" smtClean="0">
              <a:latin typeface="Aharoni" pitchFamily="2" charset="-79"/>
              <a:cs typeface="Aharoni" pitchFamily="2" charset="-79"/>
            </a:rPr>
            <a:t>Resulted in: </a:t>
          </a:r>
        </a:p>
        <a:p>
          <a:pPr lvl="0" algn="ctr" defTabSz="577850">
            <a:lnSpc>
              <a:spcPct val="90000"/>
            </a:lnSpc>
            <a:spcBef>
              <a:spcPct val="0"/>
            </a:spcBef>
            <a:spcAft>
              <a:spcPct val="35000"/>
            </a:spcAft>
          </a:pPr>
          <a:r>
            <a:rPr lang="en-US" sz="1800" kern="1200" dirty="0" smtClean="0">
              <a:latin typeface="Aharoni" pitchFamily="2" charset="-79"/>
              <a:cs typeface="Aharoni" pitchFamily="2" charset="-79"/>
            </a:rPr>
            <a:t>LASPD and Pupil Services Partnership</a:t>
          </a:r>
          <a:endParaRPr lang="en-US" sz="1800" kern="1200" dirty="0">
            <a:latin typeface="Aharoni" pitchFamily="2" charset="-79"/>
            <a:cs typeface="Aharoni" pitchFamily="2" charset="-79"/>
          </a:endParaRPr>
        </a:p>
      </dsp:txBody>
      <dsp:txXfrm>
        <a:off x="-464764" y="3720385"/>
        <a:ext cx="8092328" cy="772371"/>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66E30B-9100-5E40-82F3-3A4E4A2F1E64}" type="datetimeFigureOut">
              <a:rPr lang="en-US" smtClean="0"/>
              <a:t>4/4/14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DAD26D-BE20-804F-BF68-3E1BE955D4D5}" type="slidenum">
              <a:rPr lang="en-US" smtClean="0"/>
              <a:t>‹#›</a:t>
            </a:fld>
            <a:endParaRPr lang="en-US"/>
          </a:p>
        </p:txBody>
      </p:sp>
    </p:spTree>
    <p:extLst>
      <p:ext uri="{BB962C8B-B14F-4D97-AF65-F5344CB8AC3E}">
        <p14:creationId xmlns:p14="http://schemas.microsoft.com/office/powerpoint/2010/main" val="746542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pitchFamily="34" charset="-128"/>
            </a:endParaRPr>
          </a:p>
        </p:txBody>
      </p:sp>
      <p:sp>
        <p:nvSpPr>
          <p:cNvPr id="348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09" indent="-285734" eaLnBrk="0" hangingPunct="0">
              <a:defRPr>
                <a:solidFill>
                  <a:schemeClr val="tx1"/>
                </a:solidFill>
                <a:latin typeface="Arial" charset="0"/>
                <a:ea typeface="ＭＳ Ｐゴシック" pitchFamily="34" charset="-128"/>
              </a:defRPr>
            </a:lvl2pPr>
            <a:lvl3pPr marL="1142937" indent="-228587" eaLnBrk="0" hangingPunct="0">
              <a:defRPr>
                <a:solidFill>
                  <a:schemeClr val="tx1"/>
                </a:solidFill>
                <a:latin typeface="Arial" charset="0"/>
                <a:ea typeface="ＭＳ Ｐゴシック" pitchFamily="34" charset="-128"/>
              </a:defRPr>
            </a:lvl3pPr>
            <a:lvl4pPr marL="1600112" indent="-228587" eaLnBrk="0" hangingPunct="0">
              <a:defRPr>
                <a:solidFill>
                  <a:schemeClr val="tx1"/>
                </a:solidFill>
                <a:latin typeface="Arial" charset="0"/>
                <a:ea typeface="ＭＳ Ｐゴシック" pitchFamily="34" charset="-128"/>
              </a:defRPr>
            </a:lvl4pPr>
            <a:lvl5pPr marL="2057287" indent="-228587" eaLnBrk="0" hangingPunct="0">
              <a:defRPr>
                <a:solidFill>
                  <a:schemeClr val="tx1"/>
                </a:solidFill>
                <a:latin typeface="Arial" charset="0"/>
                <a:ea typeface="ＭＳ Ｐゴシック" pitchFamily="34" charset="-128"/>
              </a:defRPr>
            </a:lvl5pPr>
            <a:lvl6pPr marL="2514461" indent="-228587" eaLnBrk="0" fontAlgn="base" hangingPunct="0">
              <a:spcBef>
                <a:spcPct val="0"/>
              </a:spcBef>
              <a:spcAft>
                <a:spcPct val="0"/>
              </a:spcAft>
              <a:defRPr>
                <a:solidFill>
                  <a:schemeClr val="tx1"/>
                </a:solidFill>
                <a:latin typeface="Arial" charset="0"/>
                <a:ea typeface="ＭＳ Ｐゴシック" pitchFamily="34" charset="-128"/>
              </a:defRPr>
            </a:lvl6pPr>
            <a:lvl7pPr marL="2971635" indent="-228587" eaLnBrk="0" fontAlgn="base" hangingPunct="0">
              <a:spcBef>
                <a:spcPct val="0"/>
              </a:spcBef>
              <a:spcAft>
                <a:spcPct val="0"/>
              </a:spcAft>
              <a:defRPr>
                <a:solidFill>
                  <a:schemeClr val="tx1"/>
                </a:solidFill>
                <a:latin typeface="Arial" charset="0"/>
                <a:ea typeface="ＭＳ Ｐゴシック" pitchFamily="34" charset="-128"/>
              </a:defRPr>
            </a:lvl7pPr>
            <a:lvl8pPr marL="3428810" indent="-228587" eaLnBrk="0" fontAlgn="base" hangingPunct="0">
              <a:spcBef>
                <a:spcPct val="0"/>
              </a:spcBef>
              <a:spcAft>
                <a:spcPct val="0"/>
              </a:spcAft>
              <a:defRPr>
                <a:solidFill>
                  <a:schemeClr val="tx1"/>
                </a:solidFill>
                <a:latin typeface="Arial" charset="0"/>
                <a:ea typeface="ＭＳ Ｐゴシック" pitchFamily="34" charset="-128"/>
              </a:defRPr>
            </a:lvl8pPr>
            <a:lvl9pPr marL="3885985" indent="-22858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5623EEC4-3178-4D05-91D7-9D2639BE2C8E}" type="slidenum">
              <a:rPr lang="en-US" smtClean="0">
                <a:solidFill>
                  <a:prstClr val="black"/>
                </a:solidFill>
              </a:rPr>
              <a:pPr eaLnBrk="1" hangingPunct="1">
                <a:defRPr/>
              </a:pPr>
              <a:t>1</a:t>
            </a:fld>
            <a:endParaRPr lang="en-US" smtClean="0">
              <a:solidFill>
                <a:prstClr val="black"/>
              </a:solidFill>
            </a:endParaRPr>
          </a:p>
        </p:txBody>
      </p:sp>
      <p:sp>
        <p:nvSpPr>
          <p:cNvPr id="5" name="Date Placeholder 4"/>
          <p:cNvSpPr>
            <a:spLocks noGrp="1"/>
          </p:cNvSpPr>
          <p:nvPr>
            <p:ph type="dt" idx="10"/>
          </p:nvPr>
        </p:nvSpPr>
        <p:spPr/>
        <p:txBody>
          <a:bodyPr/>
          <a:lstStyle/>
          <a:p>
            <a:pPr>
              <a:defRPr/>
            </a:pPr>
            <a:r>
              <a:rPr lang="en-US" smtClean="0">
                <a:solidFill>
                  <a:prstClr val="black"/>
                </a:solidFill>
                <a:latin typeface="Calibri"/>
              </a:rPr>
              <a:t>4/4/2014</a:t>
            </a:r>
            <a:endParaRPr lang="en-US">
              <a:solidFill>
                <a:prstClr val="black"/>
              </a:solidFill>
              <a:latin typeface="Calibri"/>
            </a:endParaRPr>
          </a:p>
        </p:txBody>
      </p:sp>
      <p:sp>
        <p:nvSpPr>
          <p:cNvPr id="6" name="Header Placeholder 5"/>
          <p:cNvSpPr>
            <a:spLocks noGrp="1"/>
          </p:cNvSpPr>
          <p:nvPr>
            <p:ph type="hdr" sz="quarter" idx="11"/>
          </p:nvPr>
        </p:nvSpPr>
        <p:spPr/>
        <p:txBody>
          <a:bodyPr/>
          <a:lstStyle/>
          <a:p>
            <a:pPr>
              <a:defRPr/>
            </a:pPr>
            <a:r>
              <a:rPr lang="en-US" smtClean="0">
                <a:solidFill>
                  <a:prstClr val="black"/>
                </a:solidFill>
                <a:latin typeface="Calibri"/>
              </a:rPr>
              <a:t>Robert Sainz's Presentation</a:t>
            </a:r>
            <a:endParaRPr lang="en-US">
              <a:solidFill>
                <a:prstClr val="black"/>
              </a:solidFill>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pitchFamily="34" charset="-128"/>
            </a:endParaRPr>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09" indent="-285734" eaLnBrk="0" hangingPunct="0">
              <a:defRPr>
                <a:solidFill>
                  <a:schemeClr val="tx1"/>
                </a:solidFill>
                <a:latin typeface="Arial" charset="0"/>
                <a:ea typeface="ＭＳ Ｐゴシック" pitchFamily="34" charset="-128"/>
              </a:defRPr>
            </a:lvl2pPr>
            <a:lvl3pPr marL="1142937" indent="-228587" eaLnBrk="0" hangingPunct="0">
              <a:defRPr>
                <a:solidFill>
                  <a:schemeClr val="tx1"/>
                </a:solidFill>
                <a:latin typeface="Arial" charset="0"/>
                <a:ea typeface="ＭＳ Ｐゴシック" pitchFamily="34" charset="-128"/>
              </a:defRPr>
            </a:lvl3pPr>
            <a:lvl4pPr marL="1600112" indent="-228587" eaLnBrk="0" hangingPunct="0">
              <a:defRPr>
                <a:solidFill>
                  <a:schemeClr val="tx1"/>
                </a:solidFill>
                <a:latin typeface="Arial" charset="0"/>
                <a:ea typeface="ＭＳ Ｐゴシック" pitchFamily="34" charset="-128"/>
              </a:defRPr>
            </a:lvl4pPr>
            <a:lvl5pPr marL="2057287" indent="-228587" eaLnBrk="0" hangingPunct="0">
              <a:defRPr>
                <a:solidFill>
                  <a:schemeClr val="tx1"/>
                </a:solidFill>
                <a:latin typeface="Arial" charset="0"/>
                <a:ea typeface="ＭＳ Ｐゴシック" pitchFamily="34" charset="-128"/>
              </a:defRPr>
            </a:lvl5pPr>
            <a:lvl6pPr marL="2514461" indent="-228587" eaLnBrk="0" fontAlgn="base" hangingPunct="0">
              <a:spcBef>
                <a:spcPct val="0"/>
              </a:spcBef>
              <a:spcAft>
                <a:spcPct val="0"/>
              </a:spcAft>
              <a:defRPr>
                <a:solidFill>
                  <a:schemeClr val="tx1"/>
                </a:solidFill>
                <a:latin typeface="Arial" charset="0"/>
                <a:ea typeface="ＭＳ Ｐゴシック" pitchFamily="34" charset="-128"/>
              </a:defRPr>
            </a:lvl6pPr>
            <a:lvl7pPr marL="2971635" indent="-228587" eaLnBrk="0" fontAlgn="base" hangingPunct="0">
              <a:spcBef>
                <a:spcPct val="0"/>
              </a:spcBef>
              <a:spcAft>
                <a:spcPct val="0"/>
              </a:spcAft>
              <a:defRPr>
                <a:solidFill>
                  <a:schemeClr val="tx1"/>
                </a:solidFill>
                <a:latin typeface="Arial" charset="0"/>
                <a:ea typeface="ＭＳ Ｐゴシック" pitchFamily="34" charset="-128"/>
              </a:defRPr>
            </a:lvl7pPr>
            <a:lvl8pPr marL="3428810" indent="-228587" eaLnBrk="0" fontAlgn="base" hangingPunct="0">
              <a:spcBef>
                <a:spcPct val="0"/>
              </a:spcBef>
              <a:spcAft>
                <a:spcPct val="0"/>
              </a:spcAft>
              <a:defRPr>
                <a:solidFill>
                  <a:schemeClr val="tx1"/>
                </a:solidFill>
                <a:latin typeface="Arial" charset="0"/>
                <a:ea typeface="ＭＳ Ｐゴシック" pitchFamily="34" charset="-128"/>
              </a:defRPr>
            </a:lvl8pPr>
            <a:lvl9pPr marL="3885985" indent="-22858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2B806B55-D716-4A67-A380-264B0EE56DD3}" type="slidenum">
              <a:rPr lang="en-US" smtClean="0">
                <a:solidFill>
                  <a:prstClr val="black"/>
                </a:solidFill>
              </a:rPr>
              <a:pPr eaLnBrk="1" hangingPunct="1">
                <a:defRPr/>
              </a:pPr>
              <a:t>10</a:t>
            </a:fld>
            <a:endParaRPr lang="en-US" smtClean="0">
              <a:solidFill>
                <a:prstClr val="black"/>
              </a:solidFill>
            </a:endParaRPr>
          </a:p>
        </p:txBody>
      </p:sp>
      <p:sp>
        <p:nvSpPr>
          <p:cNvPr id="5" name="Date Placeholder 4"/>
          <p:cNvSpPr>
            <a:spLocks noGrp="1"/>
          </p:cNvSpPr>
          <p:nvPr>
            <p:ph type="dt" idx="10"/>
          </p:nvPr>
        </p:nvSpPr>
        <p:spPr/>
        <p:txBody>
          <a:bodyPr/>
          <a:lstStyle/>
          <a:p>
            <a:pPr>
              <a:defRPr/>
            </a:pPr>
            <a:r>
              <a:rPr lang="en-US" smtClean="0">
                <a:solidFill>
                  <a:prstClr val="black"/>
                </a:solidFill>
                <a:latin typeface="Calibri"/>
              </a:rPr>
              <a:t>4/4/2014</a:t>
            </a:r>
            <a:endParaRPr lang="en-US">
              <a:solidFill>
                <a:prstClr val="black"/>
              </a:solidFill>
              <a:latin typeface="Calibri"/>
            </a:endParaRPr>
          </a:p>
        </p:txBody>
      </p:sp>
      <p:sp>
        <p:nvSpPr>
          <p:cNvPr id="6" name="Header Placeholder 5"/>
          <p:cNvSpPr>
            <a:spLocks noGrp="1"/>
          </p:cNvSpPr>
          <p:nvPr>
            <p:ph type="hdr" sz="quarter" idx="11"/>
          </p:nvPr>
        </p:nvSpPr>
        <p:spPr/>
        <p:txBody>
          <a:bodyPr/>
          <a:lstStyle/>
          <a:p>
            <a:pPr>
              <a:defRPr/>
            </a:pPr>
            <a:r>
              <a:rPr lang="en-US" smtClean="0">
                <a:solidFill>
                  <a:prstClr val="black"/>
                </a:solidFill>
                <a:latin typeface="Calibri"/>
              </a:rPr>
              <a:t>Robert Sainz's Presentation</a:t>
            </a:r>
            <a:endParaRPr lang="en-US">
              <a:solidFill>
                <a:prstClr val="black"/>
              </a:solidFill>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r>
              <a:rPr lang="en-US" sz="1600" dirty="0">
                <a:ea typeface="ＭＳ Ｐゴシック" pitchFamily="34" charset="-128"/>
              </a:rPr>
              <a:t>10 USC interns providing individual and group counseling to help supplement and serve the mental health needs of our youth</a:t>
            </a:r>
          </a:p>
          <a:p>
            <a:pPr>
              <a:buFontTx/>
              <a:buChar char="•"/>
            </a:pPr>
            <a:r>
              <a:rPr lang="en-US" sz="1600" dirty="0">
                <a:ea typeface="ＭＳ Ｐゴシック" pitchFamily="34" charset="-128"/>
              </a:rPr>
              <a:t>We are always finding way to support the professional development of everyone in the partnership.  Our recently awarded grant will provide case mangers, career coaches and PSA Counselors with more in depth training on: </a:t>
            </a:r>
          </a:p>
          <a:p>
            <a:pPr>
              <a:buFontTx/>
              <a:buChar char="•"/>
            </a:pPr>
            <a:endParaRPr lang="en-US" sz="1600" dirty="0">
              <a:ea typeface="ＭＳ Ｐゴシック" pitchFamily="34" charset="-128"/>
            </a:endParaRPr>
          </a:p>
          <a:p>
            <a:pPr lvl="1">
              <a:buFontTx/>
              <a:buChar char="•"/>
            </a:pPr>
            <a:r>
              <a:rPr lang="en-US" sz="1600" dirty="0">
                <a:ea typeface="ＭＳ Ｐゴシック" pitchFamily="34" charset="-128"/>
              </a:rPr>
              <a:t>Knowledge of the Field: This Work We Do</a:t>
            </a:r>
          </a:p>
          <a:p>
            <a:pPr lvl="1">
              <a:buFontTx/>
              <a:buChar char="•"/>
            </a:pPr>
            <a:r>
              <a:rPr lang="en-US" sz="1600" dirty="0">
                <a:ea typeface="ＭＳ Ｐゴシック" pitchFamily="34" charset="-128"/>
              </a:rPr>
              <a:t>Assessment &amp; Individualized Planning: Charting a Course with Youth</a:t>
            </a:r>
          </a:p>
          <a:p>
            <a:pPr lvl="1">
              <a:buFontTx/>
              <a:buChar char="•"/>
            </a:pPr>
            <a:r>
              <a:rPr lang="en-US" sz="1600" dirty="0">
                <a:ea typeface="ＭＳ Ｐゴシック" pitchFamily="34" charset="-128"/>
              </a:rPr>
              <a:t>Career Preparation &amp; Exploration: Youth Opening the Door to the World of Work</a:t>
            </a:r>
          </a:p>
          <a:p>
            <a:pPr lvl="1">
              <a:buFontTx/>
              <a:buChar char="•"/>
            </a:pPr>
            <a:r>
              <a:rPr lang="en-US" sz="1600" dirty="0">
                <a:ea typeface="ＭＳ Ｐゴシック" pitchFamily="34" charset="-128"/>
              </a:rPr>
              <a:t>Community Resources: Weaving a Web for Youth</a:t>
            </a:r>
          </a:p>
          <a:p>
            <a:pPr>
              <a:buFontTx/>
              <a:buChar char="•"/>
            </a:pPr>
            <a:endParaRPr lang="en-US" dirty="0" smtClean="0">
              <a:ea typeface="ＭＳ Ｐゴシック" pitchFamily="34" charset="-128"/>
            </a:endParaRPr>
          </a:p>
        </p:txBody>
      </p:sp>
      <p:sp>
        <p:nvSpPr>
          <p:cNvPr id="368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09" indent="-285734" eaLnBrk="0" hangingPunct="0">
              <a:defRPr>
                <a:solidFill>
                  <a:schemeClr val="tx1"/>
                </a:solidFill>
                <a:latin typeface="Arial" charset="0"/>
                <a:ea typeface="ＭＳ Ｐゴシック" pitchFamily="34" charset="-128"/>
              </a:defRPr>
            </a:lvl2pPr>
            <a:lvl3pPr marL="1142937" indent="-228587" eaLnBrk="0" hangingPunct="0">
              <a:defRPr>
                <a:solidFill>
                  <a:schemeClr val="tx1"/>
                </a:solidFill>
                <a:latin typeface="Arial" charset="0"/>
                <a:ea typeface="ＭＳ Ｐゴシック" pitchFamily="34" charset="-128"/>
              </a:defRPr>
            </a:lvl3pPr>
            <a:lvl4pPr marL="1600112" indent="-228587" eaLnBrk="0" hangingPunct="0">
              <a:defRPr>
                <a:solidFill>
                  <a:schemeClr val="tx1"/>
                </a:solidFill>
                <a:latin typeface="Arial" charset="0"/>
                <a:ea typeface="ＭＳ Ｐゴシック" pitchFamily="34" charset="-128"/>
              </a:defRPr>
            </a:lvl4pPr>
            <a:lvl5pPr marL="2057287" indent="-228587" eaLnBrk="0" hangingPunct="0">
              <a:defRPr>
                <a:solidFill>
                  <a:schemeClr val="tx1"/>
                </a:solidFill>
                <a:latin typeface="Arial" charset="0"/>
                <a:ea typeface="ＭＳ Ｐゴシック" pitchFamily="34" charset="-128"/>
              </a:defRPr>
            </a:lvl5pPr>
            <a:lvl6pPr marL="2514461" indent="-228587" eaLnBrk="0" fontAlgn="base" hangingPunct="0">
              <a:spcBef>
                <a:spcPct val="0"/>
              </a:spcBef>
              <a:spcAft>
                <a:spcPct val="0"/>
              </a:spcAft>
              <a:defRPr>
                <a:solidFill>
                  <a:schemeClr val="tx1"/>
                </a:solidFill>
                <a:latin typeface="Arial" charset="0"/>
                <a:ea typeface="ＭＳ Ｐゴシック" pitchFamily="34" charset="-128"/>
              </a:defRPr>
            </a:lvl6pPr>
            <a:lvl7pPr marL="2971635" indent="-228587" eaLnBrk="0" fontAlgn="base" hangingPunct="0">
              <a:spcBef>
                <a:spcPct val="0"/>
              </a:spcBef>
              <a:spcAft>
                <a:spcPct val="0"/>
              </a:spcAft>
              <a:defRPr>
                <a:solidFill>
                  <a:schemeClr val="tx1"/>
                </a:solidFill>
                <a:latin typeface="Arial" charset="0"/>
                <a:ea typeface="ＭＳ Ｐゴシック" pitchFamily="34" charset="-128"/>
              </a:defRPr>
            </a:lvl7pPr>
            <a:lvl8pPr marL="3428810" indent="-228587" eaLnBrk="0" fontAlgn="base" hangingPunct="0">
              <a:spcBef>
                <a:spcPct val="0"/>
              </a:spcBef>
              <a:spcAft>
                <a:spcPct val="0"/>
              </a:spcAft>
              <a:defRPr>
                <a:solidFill>
                  <a:schemeClr val="tx1"/>
                </a:solidFill>
                <a:latin typeface="Arial" charset="0"/>
                <a:ea typeface="ＭＳ Ｐゴシック" pitchFamily="34" charset="-128"/>
              </a:defRPr>
            </a:lvl8pPr>
            <a:lvl9pPr marL="3885985" indent="-22858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8A3DFE4C-4E43-454B-BB4A-2147EE59266E}" type="slidenum">
              <a:rPr lang="en-US" smtClean="0">
                <a:solidFill>
                  <a:prstClr val="black"/>
                </a:solidFill>
              </a:rPr>
              <a:pPr eaLnBrk="1" hangingPunct="1">
                <a:defRPr/>
              </a:pPr>
              <a:t>11</a:t>
            </a:fld>
            <a:endParaRPr lang="en-US" smtClean="0">
              <a:solidFill>
                <a:prstClr val="black"/>
              </a:solidFill>
            </a:endParaRPr>
          </a:p>
        </p:txBody>
      </p:sp>
      <p:sp>
        <p:nvSpPr>
          <p:cNvPr id="5" name="Date Placeholder 4"/>
          <p:cNvSpPr>
            <a:spLocks noGrp="1"/>
          </p:cNvSpPr>
          <p:nvPr>
            <p:ph type="dt" idx="10"/>
          </p:nvPr>
        </p:nvSpPr>
        <p:spPr/>
        <p:txBody>
          <a:bodyPr/>
          <a:lstStyle/>
          <a:p>
            <a:pPr>
              <a:defRPr/>
            </a:pPr>
            <a:r>
              <a:rPr lang="en-US" smtClean="0">
                <a:solidFill>
                  <a:prstClr val="black"/>
                </a:solidFill>
                <a:latin typeface="Calibri"/>
              </a:rPr>
              <a:t>4/4/2014</a:t>
            </a:r>
            <a:endParaRPr lang="en-US">
              <a:solidFill>
                <a:prstClr val="black"/>
              </a:solidFill>
              <a:latin typeface="Calibri"/>
            </a:endParaRPr>
          </a:p>
        </p:txBody>
      </p:sp>
      <p:sp>
        <p:nvSpPr>
          <p:cNvPr id="6" name="Header Placeholder 5"/>
          <p:cNvSpPr>
            <a:spLocks noGrp="1"/>
          </p:cNvSpPr>
          <p:nvPr>
            <p:ph type="hdr" sz="quarter" idx="11"/>
          </p:nvPr>
        </p:nvSpPr>
        <p:spPr/>
        <p:txBody>
          <a:bodyPr/>
          <a:lstStyle/>
          <a:p>
            <a:pPr>
              <a:defRPr/>
            </a:pPr>
            <a:r>
              <a:rPr lang="en-US" smtClean="0">
                <a:solidFill>
                  <a:prstClr val="black"/>
                </a:solidFill>
                <a:latin typeface="Calibri"/>
              </a:rPr>
              <a:t>Robert Sainz's Presentation</a:t>
            </a:r>
            <a:endParaRPr lang="en-US">
              <a:solidFill>
                <a:prstClr val="black"/>
              </a:solidFill>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32500" lnSpcReduction="20000"/>
          </a:bodyPr>
          <a:lstStyle/>
          <a:p>
            <a:pPr>
              <a:defRPr/>
            </a:pPr>
            <a:r>
              <a:rPr lang="en-US" sz="4400" dirty="0"/>
              <a:t>In 2013 we applied for a grant where we would be able to serve one of our most vulnerable populations: Foster youth </a:t>
            </a:r>
          </a:p>
          <a:p>
            <a:pPr>
              <a:defRPr/>
            </a:pPr>
            <a:endParaRPr lang="en-US" sz="4400" dirty="0"/>
          </a:p>
          <a:p>
            <a:pPr>
              <a:defRPr/>
            </a:pPr>
            <a:r>
              <a:rPr lang="en-US" sz="4400" dirty="0"/>
              <a:t>This grant required bureaucracies to serve these youth together and eliminate working in silos. </a:t>
            </a:r>
          </a:p>
          <a:p>
            <a:pPr>
              <a:defRPr/>
            </a:pPr>
            <a:endParaRPr lang="en-US" sz="4400" dirty="0"/>
          </a:p>
          <a:p>
            <a:pPr>
              <a:defRPr/>
            </a:pPr>
            <a:r>
              <a:rPr lang="en-US" sz="4400" dirty="0"/>
              <a:t>It required: LAUSD, City of Los Angles, County of Los Angles, Community College District, Community Agencies and DCFS to sit at the table and develop a plan.</a:t>
            </a:r>
          </a:p>
          <a:p>
            <a:pPr>
              <a:defRPr/>
            </a:pPr>
            <a:endParaRPr lang="en-US" sz="4400" dirty="0"/>
          </a:p>
          <a:p>
            <a:pPr>
              <a:defRPr/>
            </a:pPr>
            <a:r>
              <a:rPr lang="en-US" sz="4400" dirty="0"/>
              <a:t>They needed to address the high dropout rate amongst this group.  </a:t>
            </a:r>
          </a:p>
          <a:p>
            <a:pPr>
              <a:defRPr/>
            </a:pPr>
            <a:endParaRPr lang="en-US" sz="4400" dirty="0"/>
          </a:p>
          <a:p>
            <a:pPr>
              <a:defRPr/>
            </a:pPr>
            <a:r>
              <a:rPr lang="en-US" sz="4400" dirty="0"/>
              <a:t>Utilizing the current youth source system as a model we are identifying other ways of expanding and provide these youth with:</a:t>
            </a:r>
          </a:p>
          <a:p>
            <a:pPr>
              <a:buFont typeface="Arial" pitchFamily="34" charset="0"/>
              <a:buChar char="•"/>
              <a:defRPr/>
            </a:pPr>
            <a:r>
              <a:rPr lang="en-US" sz="4400" dirty="0"/>
              <a:t>Opportunities and pathways that integrates education and work experiences and </a:t>
            </a:r>
          </a:p>
          <a:p>
            <a:pPr>
              <a:buFont typeface="Arial" pitchFamily="34" charset="0"/>
              <a:buChar char="•"/>
              <a:defRPr/>
            </a:pPr>
            <a:r>
              <a:rPr lang="en-US" sz="4400" dirty="0"/>
              <a:t>Lead to a career credential </a:t>
            </a:r>
            <a:endParaRPr lang="en-US" sz="4400" dirty="0"/>
          </a:p>
        </p:txBody>
      </p:sp>
      <p:sp>
        <p:nvSpPr>
          <p:cNvPr id="378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09" indent="-285734" eaLnBrk="0" hangingPunct="0">
              <a:defRPr>
                <a:solidFill>
                  <a:schemeClr val="tx1"/>
                </a:solidFill>
                <a:latin typeface="Arial" charset="0"/>
                <a:ea typeface="ＭＳ Ｐゴシック" pitchFamily="34" charset="-128"/>
              </a:defRPr>
            </a:lvl2pPr>
            <a:lvl3pPr marL="1142937" indent="-228587" eaLnBrk="0" hangingPunct="0">
              <a:defRPr>
                <a:solidFill>
                  <a:schemeClr val="tx1"/>
                </a:solidFill>
                <a:latin typeface="Arial" charset="0"/>
                <a:ea typeface="ＭＳ Ｐゴシック" pitchFamily="34" charset="-128"/>
              </a:defRPr>
            </a:lvl3pPr>
            <a:lvl4pPr marL="1600112" indent="-228587" eaLnBrk="0" hangingPunct="0">
              <a:defRPr>
                <a:solidFill>
                  <a:schemeClr val="tx1"/>
                </a:solidFill>
                <a:latin typeface="Arial" charset="0"/>
                <a:ea typeface="ＭＳ Ｐゴシック" pitchFamily="34" charset="-128"/>
              </a:defRPr>
            </a:lvl4pPr>
            <a:lvl5pPr marL="2057287" indent="-228587" eaLnBrk="0" hangingPunct="0">
              <a:defRPr>
                <a:solidFill>
                  <a:schemeClr val="tx1"/>
                </a:solidFill>
                <a:latin typeface="Arial" charset="0"/>
                <a:ea typeface="ＭＳ Ｐゴシック" pitchFamily="34" charset="-128"/>
              </a:defRPr>
            </a:lvl5pPr>
            <a:lvl6pPr marL="2514461" indent="-228587" eaLnBrk="0" fontAlgn="base" hangingPunct="0">
              <a:spcBef>
                <a:spcPct val="0"/>
              </a:spcBef>
              <a:spcAft>
                <a:spcPct val="0"/>
              </a:spcAft>
              <a:defRPr>
                <a:solidFill>
                  <a:schemeClr val="tx1"/>
                </a:solidFill>
                <a:latin typeface="Arial" charset="0"/>
                <a:ea typeface="ＭＳ Ｐゴシック" pitchFamily="34" charset="-128"/>
              </a:defRPr>
            </a:lvl6pPr>
            <a:lvl7pPr marL="2971635" indent="-228587" eaLnBrk="0" fontAlgn="base" hangingPunct="0">
              <a:spcBef>
                <a:spcPct val="0"/>
              </a:spcBef>
              <a:spcAft>
                <a:spcPct val="0"/>
              </a:spcAft>
              <a:defRPr>
                <a:solidFill>
                  <a:schemeClr val="tx1"/>
                </a:solidFill>
                <a:latin typeface="Arial" charset="0"/>
                <a:ea typeface="ＭＳ Ｐゴシック" pitchFamily="34" charset="-128"/>
              </a:defRPr>
            </a:lvl7pPr>
            <a:lvl8pPr marL="3428810" indent="-228587" eaLnBrk="0" fontAlgn="base" hangingPunct="0">
              <a:spcBef>
                <a:spcPct val="0"/>
              </a:spcBef>
              <a:spcAft>
                <a:spcPct val="0"/>
              </a:spcAft>
              <a:defRPr>
                <a:solidFill>
                  <a:schemeClr val="tx1"/>
                </a:solidFill>
                <a:latin typeface="Arial" charset="0"/>
                <a:ea typeface="ＭＳ Ｐゴシック" pitchFamily="34" charset="-128"/>
              </a:defRPr>
            </a:lvl8pPr>
            <a:lvl9pPr marL="3885985" indent="-22858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C438E20D-8EA4-4A6F-B4B6-3EF608AD01CA}" type="slidenum">
              <a:rPr lang="en-US" smtClean="0">
                <a:solidFill>
                  <a:prstClr val="black"/>
                </a:solidFill>
              </a:rPr>
              <a:pPr eaLnBrk="1" hangingPunct="1">
                <a:defRPr/>
              </a:pPr>
              <a:t>12</a:t>
            </a:fld>
            <a:endParaRPr lang="en-US" smtClean="0">
              <a:solidFill>
                <a:prstClr val="black"/>
              </a:solidFill>
            </a:endParaRPr>
          </a:p>
        </p:txBody>
      </p:sp>
      <p:sp>
        <p:nvSpPr>
          <p:cNvPr id="5" name="Date Placeholder 4"/>
          <p:cNvSpPr>
            <a:spLocks noGrp="1"/>
          </p:cNvSpPr>
          <p:nvPr>
            <p:ph type="dt" idx="10"/>
          </p:nvPr>
        </p:nvSpPr>
        <p:spPr/>
        <p:txBody>
          <a:bodyPr/>
          <a:lstStyle/>
          <a:p>
            <a:pPr>
              <a:defRPr/>
            </a:pPr>
            <a:r>
              <a:rPr lang="en-US" smtClean="0">
                <a:solidFill>
                  <a:prstClr val="black"/>
                </a:solidFill>
                <a:latin typeface="Calibri"/>
              </a:rPr>
              <a:t>4/4/2014</a:t>
            </a:r>
            <a:endParaRPr lang="en-US">
              <a:solidFill>
                <a:prstClr val="black"/>
              </a:solidFill>
              <a:latin typeface="Calibri"/>
            </a:endParaRPr>
          </a:p>
        </p:txBody>
      </p:sp>
      <p:sp>
        <p:nvSpPr>
          <p:cNvPr id="6" name="Header Placeholder 5"/>
          <p:cNvSpPr>
            <a:spLocks noGrp="1"/>
          </p:cNvSpPr>
          <p:nvPr>
            <p:ph type="hdr" sz="quarter" idx="11"/>
          </p:nvPr>
        </p:nvSpPr>
        <p:spPr/>
        <p:txBody>
          <a:bodyPr/>
          <a:lstStyle/>
          <a:p>
            <a:pPr>
              <a:defRPr/>
            </a:pPr>
            <a:r>
              <a:rPr lang="en-US" smtClean="0">
                <a:solidFill>
                  <a:prstClr val="black"/>
                </a:solidFill>
                <a:latin typeface="Calibri"/>
              </a:rPr>
              <a:t>Robert Sainz's Presentation</a:t>
            </a:r>
            <a:endParaRPr lang="en-US">
              <a:solidFill>
                <a:prstClr val="black"/>
              </a:solidFill>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r>
              <a:rPr lang="en-US" sz="2800" dirty="0"/>
              <a:t>Most importantly we highlight the stories of the students we serve.  </a:t>
            </a:r>
          </a:p>
          <a:p>
            <a:pPr>
              <a:defRPr/>
            </a:pPr>
            <a:r>
              <a:rPr lang="en-US" sz="2800" dirty="0"/>
              <a:t>This also reminds us that we are in this together and changing the trajectory of so many lives </a:t>
            </a:r>
            <a:endParaRPr lang="en-US" sz="2800" dirty="0"/>
          </a:p>
        </p:txBody>
      </p:sp>
      <p:sp>
        <p:nvSpPr>
          <p:cNvPr id="389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09" indent="-285734" eaLnBrk="0" hangingPunct="0">
              <a:defRPr>
                <a:solidFill>
                  <a:schemeClr val="tx1"/>
                </a:solidFill>
                <a:latin typeface="Arial" charset="0"/>
                <a:ea typeface="ＭＳ Ｐゴシック" pitchFamily="34" charset="-128"/>
              </a:defRPr>
            </a:lvl2pPr>
            <a:lvl3pPr marL="1142937" indent="-228587" eaLnBrk="0" hangingPunct="0">
              <a:defRPr>
                <a:solidFill>
                  <a:schemeClr val="tx1"/>
                </a:solidFill>
                <a:latin typeface="Arial" charset="0"/>
                <a:ea typeface="ＭＳ Ｐゴシック" pitchFamily="34" charset="-128"/>
              </a:defRPr>
            </a:lvl3pPr>
            <a:lvl4pPr marL="1600112" indent="-228587" eaLnBrk="0" hangingPunct="0">
              <a:defRPr>
                <a:solidFill>
                  <a:schemeClr val="tx1"/>
                </a:solidFill>
                <a:latin typeface="Arial" charset="0"/>
                <a:ea typeface="ＭＳ Ｐゴシック" pitchFamily="34" charset="-128"/>
              </a:defRPr>
            </a:lvl4pPr>
            <a:lvl5pPr marL="2057287" indent="-228587" eaLnBrk="0" hangingPunct="0">
              <a:defRPr>
                <a:solidFill>
                  <a:schemeClr val="tx1"/>
                </a:solidFill>
                <a:latin typeface="Arial" charset="0"/>
                <a:ea typeface="ＭＳ Ｐゴシック" pitchFamily="34" charset="-128"/>
              </a:defRPr>
            </a:lvl5pPr>
            <a:lvl6pPr marL="2514461" indent="-228587" eaLnBrk="0" fontAlgn="base" hangingPunct="0">
              <a:spcBef>
                <a:spcPct val="0"/>
              </a:spcBef>
              <a:spcAft>
                <a:spcPct val="0"/>
              </a:spcAft>
              <a:defRPr>
                <a:solidFill>
                  <a:schemeClr val="tx1"/>
                </a:solidFill>
                <a:latin typeface="Arial" charset="0"/>
                <a:ea typeface="ＭＳ Ｐゴシック" pitchFamily="34" charset="-128"/>
              </a:defRPr>
            </a:lvl6pPr>
            <a:lvl7pPr marL="2971635" indent="-228587" eaLnBrk="0" fontAlgn="base" hangingPunct="0">
              <a:spcBef>
                <a:spcPct val="0"/>
              </a:spcBef>
              <a:spcAft>
                <a:spcPct val="0"/>
              </a:spcAft>
              <a:defRPr>
                <a:solidFill>
                  <a:schemeClr val="tx1"/>
                </a:solidFill>
                <a:latin typeface="Arial" charset="0"/>
                <a:ea typeface="ＭＳ Ｐゴシック" pitchFamily="34" charset="-128"/>
              </a:defRPr>
            </a:lvl7pPr>
            <a:lvl8pPr marL="3428810" indent="-228587" eaLnBrk="0" fontAlgn="base" hangingPunct="0">
              <a:spcBef>
                <a:spcPct val="0"/>
              </a:spcBef>
              <a:spcAft>
                <a:spcPct val="0"/>
              </a:spcAft>
              <a:defRPr>
                <a:solidFill>
                  <a:schemeClr val="tx1"/>
                </a:solidFill>
                <a:latin typeface="Arial" charset="0"/>
                <a:ea typeface="ＭＳ Ｐゴシック" pitchFamily="34" charset="-128"/>
              </a:defRPr>
            </a:lvl8pPr>
            <a:lvl9pPr marL="3885985" indent="-22858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43E612BD-53C8-451E-97EB-A737B835D3A5}" type="slidenum">
              <a:rPr lang="en-US" smtClean="0">
                <a:solidFill>
                  <a:prstClr val="black"/>
                </a:solidFill>
              </a:rPr>
              <a:pPr eaLnBrk="1" hangingPunct="1">
                <a:defRPr/>
              </a:pPr>
              <a:t>14</a:t>
            </a:fld>
            <a:endParaRPr lang="en-US" smtClean="0">
              <a:solidFill>
                <a:prstClr val="black"/>
              </a:solidFill>
            </a:endParaRPr>
          </a:p>
        </p:txBody>
      </p:sp>
      <p:sp>
        <p:nvSpPr>
          <p:cNvPr id="5" name="Date Placeholder 4"/>
          <p:cNvSpPr>
            <a:spLocks noGrp="1"/>
          </p:cNvSpPr>
          <p:nvPr>
            <p:ph type="dt" idx="10"/>
          </p:nvPr>
        </p:nvSpPr>
        <p:spPr/>
        <p:txBody>
          <a:bodyPr/>
          <a:lstStyle/>
          <a:p>
            <a:pPr>
              <a:defRPr/>
            </a:pPr>
            <a:r>
              <a:rPr lang="en-US" smtClean="0">
                <a:solidFill>
                  <a:prstClr val="black"/>
                </a:solidFill>
                <a:latin typeface="Calibri"/>
              </a:rPr>
              <a:t>4/4/2014</a:t>
            </a:r>
            <a:endParaRPr lang="en-US">
              <a:solidFill>
                <a:prstClr val="black"/>
              </a:solidFill>
              <a:latin typeface="Calibri"/>
            </a:endParaRPr>
          </a:p>
        </p:txBody>
      </p:sp>
      <p:sp>
        <p:nvSpPr>
          <p:cNvPr id="6" name="Header Placeholder 5"/>
          <p:cNvSpPr>
            <a:spLocks noGrp="1"/>
          </p:cNvSpPr>
          <p:nvPr>
            <p:ph type="hdr" sz="quarter" idx="11"/>
          </p:nvPr>
        </p:nvSpPr>
        <p:spPr/>
        <p:txBody>
          <a:bodyPr/>
          <a:lstStyle/>
          <a:p>
            <a:pPr>
              <a:defRPr/>
            </a:pPr>
            <a:r>
              <a:rPr lang="en-US" smtClean="0">
                <a:solidFill>
                  <a:prstClr val="black"/>
                </a:solidFill>
                <a:latin typeface="Calibri"/>
              </a:rPr>
              <a:t>Robert Sainz's Presentation</a:t>
            </a:r>
            <a:endParaRPr lang="en-US">
              <a:solidFill>
                <a:prstClr val="black"/>
              </a:solidFill>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r>
              <a:rPr lang="en-US" smtClean="0">
                <a:solidFill>
                  <a:srgbClr val="438086"/>
                </a:solidFill>
              </a:rPr>
              <a:t>4/4/2014</a:t>
            </a:r>
            <a:endParaRPr lang="en-US">
              <a:solidFill>
                <a:srgbClr val="438086"/>
              </a:solidFill>
            </a:endParaRPr>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solidFill>
                <a:srgbClr val="438086"/>
              </a:solidFill>
            </a:endParaRPr>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46B2D598-335B-4A4C-AEF0-270335E1B587}"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214353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solidFill>
                  <a:srgbClr val="438086"/>
                </a:solidFill>
              </a:rPr>
              <a:t>4/4/2014</a:t>
            </a:r>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3054F45D-4D11-45F4-9286-C4B2E8712715}" type="slidenum">
              <a:rPr lang="en-US"/>
              <a:pPr>
                <a:defRPr/>
              </a:pPr>
              <a:t>‹#›</a:t>
            </a:fld>
            <a:endParaRPr lang="en-US"/>
          </a:p>
        </p:txBody>
      </p:sp>
    </p:spTree>
    <p:extLst>
      <p:ext uri="{BB962C8B-B14F-4D97-AF65-F5344CB8AC3E}">
        <p14:creationId xmlns:p14="http://schemas.microsoft.com/office/powerpoint/2010/main" val="257704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solidFill>
                  <a:srgbClr val="438086"/>
                </a:solidFill>
              </a:rPr>
              <a:t>4/4/2014</a:t>
            </a:r>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30F80553-1B58-401C-B86D-AC433981BBCB}" type="slidenum">
              <a:rPr lang="en-US"/>
              <a:pPr>
                <a:defRPr/>
              </a:pPr>
              <a:t>‹#›</a:t>
            </a:fld>
            <a:endParaRPr lang="en-US"/>
          </a:p>
        </p:txBody>
      </p:sp>
    </p:spTree>
    <p:extLst>
      <p:ext uri="{BB962C8B-B14F-4D97-AF65-F5344CB8AC3E}">
        <p14:creationId xmlns:p14="http://schemas.microsoft.com/office/powerpoint/2010/main" val="156230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solidFill>
                  <a:srgbClr val="438086"/>
                </a:solidFill>
              </a:rPr>
              <a:t>4/4/2014</a:t>
            </a:r>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A94CFB65-0505-464D-B3BF-0B081C5B338E}" type="slidenum">
              <a:rPr lang="en-US"/>
              <a:pPr>
                <a:defRPr/>
              </a:pPr>
              <a:t>‹#›</a:t>
            </a:fld>
            <a:endParaRPr lang="en-US"/>
          </a:p>
        </p:txBody>
      </p:sp>
    </p:spTree>
    <p:extLst>
      <p:ext uri="{BB962C8B-B14F-4D97-AF65-F5344CB8AC3E}">
        <p14:creationId xmlns:p14="http://schemas.microsoft.com/office/powerpoint/2010/main" val="82636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r>
              <a:rPr lang="en-US" smtClean="0">
                <a:solidFill>
                  <a:srgbClr val="438086"/>
                </a:solidFill>
              </a:rPr>
              <a:t>4/4/2014</a:t>
            </a:r>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34C3667D-0F8A-4728-9AE9-2BF015751627}" type="slidenum">
              <a:rPr lang="en-US"/>
              <a:pPr>
                <a:defRPr/>
              </a:pPr>
              <a:t>‹#›</a:t>
            </a:fld>
            <a:endParaRPr lang="en-US"/>
          </a:p>
        </p:txBody>
      </p:sp>
    </p:spTree>
    <p:extLst>
      <p:ext uri="{BB962C8B-B14F-4D97-AF65-F5344CB8AC3E}">
        <p14:creationId xmlns:p14="http://schemas.microsoft.com/office/powerpoint/2010/main" val="1286004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solidFill>
                  <a:srgbClr val="438086"/>
                </a:solidFill>
              </a:rPr>
              <a:t>4/4/2014</a:t>
            </a:r>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8D7A08DD-07C0-4E54-BAD0-6EBB28D6635B}" type="slidenum">
              <a:rPr lang="en-US"/>
              <a:pPr>
                <a:defRPr/>
              </a:pPr>
              <a:t>‹#›</a:t>
            </a:fld>
            <a:endParaRPr lang="en-US"/>
          </a:p>
        </p:txBody>
      </p:sp>
    </p:spTree>
    <p:extLst>
      <p:ext uri="{BB962C8B-B14F-4D97-AF65-F5344CB8AC3E}">
        <p14:creationId xmlns:p14="http://schemas.microsoft.com/office/powerpoint/2010/main" val="1005387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a:lstStyle>
            <a:lvl1pPr>
              <a:defRPr/>
            </a:lvl1pPr>
          </a:lstStyle>
          <a:p>
            <a:pPr>
              <a:defRPr/>
            </a:pPr>
            <a:r>
              <a:rPr lang="en-US" smtClean="0">
                <a:solidFill>
                  <a:srgbClr val="438086"/>
                </a:solidFill>
              </a:rPr>
              <a:t>4/4/2014</a:t>
            </a:r>
            <a:endParaRPr lang="en-US">
              <a:solidFill>
                <a:srgbClr val="438086"/>
              </a:solidFill>
            </a:endParaRPr>
          </a:p>
        </p:txBody>
      </p:sp>
      <p:sp>
        <p:nvSpPr>
          <p:cNvPr id="8" name="Slide Number Placeholder 26"/>
          <p:cNvSpPr>
            <a:spLocks noGrp="1"/>
          </p:cNvSpPr>
          <p:nvPr>
            <p:ph type="sldNum" sz="quarter" idx="11"/>
          </p:nvPr>
        </p:nvSpPr>
        <p:spPr/>
        <p:txBody>
          <a:bodyPr/>
          <a:lstStyle>
            <a:lvl1pPr>
              <a:defRPr/>
            </a:lvl1pPr>
          </a:lstStyle>
          <a:p>
            <a:pPr>
              <a:defRPr/>
            </a:pPr>
            <a:fld id="{57700296-7D84-4197-A44B-00E386FAFFA9}"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solidFill>
                <a:srgbClr val="438086"/>
              </a:solidFill>
            </a:endParaRPr>
          </a:p>
        </p:txBody>
      </p:sp>
    </p:spTree>
    <p:extLst>
      <p:ext uri="{BB962C8B-B14F-4D97-AF65-F5344CB8AC3E}">
        <p14:creationId xmlns:p14="http://schemas.microsoft.com/office/powerpoint/2010/main" val="1875452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r>
              <a:rPr lang="en-US" smtClean="0">
                <a:solidFill>
                  <a:srgbClr val="438086"/>
                </a:solidFill>
              </a:rPr>
              <a:t>4/4/2014</a:t>
            </a:r>
            <a:endParaRPr lang="en-US">
              <a:solidFill>
                <a:srgbClr val="438086"/>
              </a:solidFill>
            </a:endParaRPr>
          </a:p>
        </p:txBody>
      </p:sp>
      <p:sp>
        <p:nvSpPr>
          <p:cNvPr id="4" name="Footer Placeholder 3"/>
          <p:cNvSpPr>
            <a:spLocks noGrp="1"/>
          </p:cNvSpPr>
          <p:nvPr>
            <p:ph type="ftr" sz="quarter" idx="11"/>
          </p:nvPr>
        </p:nvSpPr>
        <p:spPr/>
        <p:txBody>
          <a:bodyPr/>
          <a:lstStyle>
            <a:lvl1pPr>
              <a:defRPr/>
            </a:lvl1pPr>
          </a:lstStyle>
          <a:p>
            <a:pPr>
              <a:defRPr/>
            </a:pPr>
            <a:endParaRPr lang="en-US">
              <a:solidFill>
                <a:srgbClr val="438086"/>
              </a:solidFill>
            </a:endParaRPr>
          </a:p>
        </p:txBody>
      </p:sp>
      <p:sp>
        <p:nvSpPr>
          <p:cNvPr id="5" name="Slide Number Placeholder 4"/>
          <p:cNvSpPr>
            <a:spLocks noGrp="1"/>
          </p:cNvSpPr>
          <p:nvPr>
            <p:ph type="sldNum" sz="quarter" idx="12"/>
          </p:nvPr>
        </p:nvSpPr>
        <p:spPr/>
        <p:txBody>
          <a:bodyPr/>
          <a:lstStyle>
            <a:lvl1pPr>
              <a:defRPr/>
            </a:lvl1pPr>
          </a:lstStyle>
          <a:p>
            <a:pPr>
              <a:defRPr/>
            </a:pPr>
            <a:fld id="{9485949C-9EB8-450C-999A-629EF14D4903}" type="slidenum">
              <a:rPr lang="en-US"/>
              <a:pPr>
                <a:defRPr/>
              </a:pPr>
              <a:t>‹#›</a:t>
            </a:fld>
            <a:endParaRPr lang="en-US"/>
          </a:p>
        </p:txBody>
      </p:sp>
    </p:spTree>
    <p:extLst>
      <p:ext uri="{BB962C8B-B14F-4D97-AF65-F5344CB8AC3E}">
        <p14:creationId xmlns:p14="http://schemas.microsoft.com/office/powerpoint/2010/main" val="355359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smtClean="0">
                <a:solidFill>
                  <a:srgbClr val="438086"/>
                </a:solidFill>
              </a:rPr>
              <a:t>4/4/2014</a:t>
            </a:r>
            <a:endParaRPr lang="en-US">
              <a:solidFill>
                <a:srgbClr val="438086"/>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438086"/>
              </a:solidFill>
            </a:endParaRPr>
          </a:p>
        </p:txBody>
      </p:sp>
      <p:sp>
        <p:nvSpPr>
          <p:cNvPr id="4" name="Slide Number Placeholder 22"/>
          <p:cNvSpPr>
            <a:spLocks noGrp="1"/>
          </p:cNvSpPr>
          <p:nvPr>
            <p:ph type="sldNum" sz="quarter" idx="12"/>
          </p:nvPr>
        </p:nvSpPr>
        <p:spPr/>
        <p:txBody>
          <a:bodyPr/>
          <a:lstStyle>
            <a:lvl1pPr>
              <a:defRPr/>
            </a:lvl1pPr>
          </a:lstStyle>
          <a:p>
            <a:pPr>
              <a:defRPr/>
            </a:pPr>
            <a:fld id="{AE980AF3-07BF-47FE-95EF-186582E571F9}" type="slidenum">
              <a:rPr lang="en-US"/>
              <a:pPr>
                <a:defRPr/>
              </a:pPr>
              <a:t>‹#›</a:t>
            </a:fld>
            <a:endParaRPr lang="en-US"/>
          </a:p>
        </p:txBody>
      </p:sp>
    </p:spTree>
    <p:extLst>
      <p:ext uri="{BB962C8B-B14F-4D97-AF65-F5344CB8AC3E}">
        <p14:creationId xmlns:p14="http://schemas.microsoft.com/office/powerpoint/2010/main" val="659548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solidFill>
                  <a:srgbClr val="438086"/>
                </a:solidFill>
              </a:rPr>
              <a:t>4/4/2014</a:t>
            </a:r>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5760A49A-C8E7-4DE6-94E2-610C4F972C68}" type="slidenum">
              <a:rPr lang="en-US"/>
              <a:pPr>
                <a:defRPr/>
              </a:pPr>
              <a:t>‹#›</a:t>
            </a:fld>
            <a:endParaRPr lang="en-US"/>
          </a:p>
        </p:txBody>
      </p:sp>
    </p:spTree>
    <p:extLst>
      <p:ext uri="{BB962C8B-B14F-4D97-AF65-F5344CB8AC3E}">
        <p14:creationId xmlns:p14="http://schemas.microsoft.com/office/powerpoint/2010/main" val="4211744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smtClean="0">
                <a:solidFill>
                  <a:srgbClr val="438086"/>
                </a:solidFill>
              </a:rPr>
              <a:t>4/4/2014</a:t>
            </a:r>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8151B28C-4119-4907-AD60-D8388C553128}" type="slidenum">
              <a:rPr lang="en-US"/>
              <a:pPr>
                <a:defRPr/>
              </a:pPr>
              <a:t>‹#›</a:t>
            </a:fld>
            <a:endParaRPr lang="en-US"/>
          </a:p>
        </p:txBody>
      </p:sp>
    </p:spTree>
    <p:extLst>
      <p:ext uri="{BB962C8B-B14F-4D97-AF65-F5344CB8AC3E}">
        <p14:creationId xmlns:p14="http://schemas.microsoft.com/office/powerpoint/2010/main" val="30316125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latin typeface="Georgia"/>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latin typeface="Georgia"/>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defRPr/>
            </a:pPr>
            <a:endParaRPr lang="en-US" dirty="0">
              <a:solidFill>
                <a:prstClr val="white"/>
              </a:solidFill>
              <a:latin typeface="Georgia"/>
            </a:endParaRPr>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latin typeface="Arial" pitchFamily="34" charset="0"/>
                <a:cs typeface="+mn-cs"/>
              </a:defRPr>
            </a:lvl1pPr>
          </a:lstStyle>
          <a:p>
            <a:pPr defTabSz="914400" fontAlgn="base">
              <a:spcBef>
                <a:spcPct val="0"/>
              </a:spcBef>
              <a:spcAft>
                <a:spcPct val="0"/>
              </a:spcAft>
              <a:defRPr/>
            </a:pPr>
            <a:r>
              <a:rPr lang="en-US" smtClean="0">
                <a:solidFill>
                  <a:srgbClr val="438086"/>
                </a:solidFill>
                <a:ea typeface="ＭＳ Ｐゴシック" pitchFamily="34" charset="-128"/>
              </a:rPr>
              <a:t>4/4/2014</a:t>
            </a:r>
            <a:endParaRPr lang="en-US">
              <a:solidFill>
                <a:srgbClr val="438086"/>
              </a:solidFill>
              <a:ea typeface="ＭＳ Ｐゴシック" pitchFamily="34" charset="-128"/>
            </a:endParaRPr>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latin typeface="Arial" charset="0"/>
                <a:ea typeface="+mn-ea"/>
                <a:cs typeface="Arial" charset="0"/>
              </a:defRPr>
            </a:lvl1pPr>
          </a:lstStyle>
          <a:p>
            <a:pPr defTabSz="914400" fontAlgn="base">
              <a:spcBef>
                <a:spcPct val="0"/>
              </a:spcBef>
              <a:spcAft>
                <a:spcPct val="0"/>
              </a:spcAft>
              <a:defRPr/>
            </a:pPr>
            <a:endParaRPr lang="en-US">
              <a:solidFill>
                <a:srgbClr val="438086"/>
              </a:solidFill>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latin typeface="Arial" pitchFamily="34" charset="0"/>
                <a:cs typeface="+mn-cs"/>
              </a:defRPr>
            </a:lvl1pPr>
          </a:lstStyle>
          <a:p>
            <a:pPr defTabSz="914400" fontAlgn="base">
              <a:spcBef>
                <a:spcPct val="0"/>
              </a:spcBef>
              <a:spcAft>
                <a:spcPct val="0"/>
              </a:spcAft>
              <a:defRPr/>
            </a:pPr>
            <a:fld id="{C73BED50-34BE-41B2-A1F8-406A0249995B}" type="slidenum">
              <a:rPr lang="en-US">
                <a:ea typeface="ＭＳ Ｐゴシック" pitchFamily="34" charset="-128"/>
              </a:rPr>
              <a:pPr defTabSz="914400" fontAlgn="base">
                <a:spcBef>
                  <a:spcPct val="0"/>
                </a:spcBef>
                <a:spcAft>
                  <a:spcPct val="0"/>
                </a:spcAft>
                <a:defRPr/>
              </a:pPr>
              <a:t>‹#›</a:t>
            </a:fld>
            <a:endParaRPr lang="en-US">
              <a:ea typeface="ＭＳ Ｐゴシック" pitchFamily="34" charset="-128"/>
            </a:endParaRPr>
          </a:p>
        </p:txBody>
      </p:sp>
    </p:spTree>
    <p:extLst>
      <p:ext uri="{BB962C8B-B14F-4D97-AF65-F5344CB8AC3E}">
        <p14:creationId xmlns:p14="http://schemas.microsoft.com/office/powerpoint/2010/main" val="2225070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000" kern="1200">
          <a:solidFill>
            <a:schemeClr val="tx2"/>
          </a:solidFill>
          <a:latin typeface="+mj-lt"/>
          <a:ea typeface="ＭＳ Ｐゴシック" charset="0"/>
          <a:cs typeface="+mj-cs"/>
        </a:defRPr>
      </a:lvl1pPr>
      <a:lvl2pPr algn="l" rtl="0" eaLnBrk="0" fontAlgn="base" hangingPunct="0">
        <a:spcBef>
          <a:spcPct val="0"/>
        </a:spcBef>
        <a:spcAft>
          <a:spcPct val="0"/>
        </a:spcAft>
        <a:defRPr sz="4000">
          <a:solidFill>
            <a:schemeClr val="tx2"/>
          </a:solidFill>
          <a:latin typeface="Trebuchet MS" pitchFamily="34" charset="0"/>
          <a:ea typeface="ＭＳ Ｐゴシック" charset="0"/>
        </a:defRPr>
      </a:lvl2pPr>
      <a:lvl3pPr algn="l" rtl="0" eaLnBrk="0" fontAlgn="base" hangingPunct="0">
        <a:spcBef>
          <a:spcPct val="0"/>
        </a:spcBef>
        <a:spcAft>
          <a:spcPct val="0"/>
        </a:spcAft>
        <a:defRPr sz="4000">
          <a:solidFill>
            <a:schemeClr val="tx2"/>
          </a:solidFill>
          <a:latin typeface="Trebuchet MS" pitchFamily="34" charset="0"/>
          <a:ea typeface="ＭＳ Ｐゴシック" charset="0"/>
        </a:defRPr>
      </a:lvl3pPr>
      <a:lvl4pPr algn="l" rtl="0" eaLnBrk="0" fontAlgn="base" hangingPunct="0">
        <a:spcBef>
          <a:spcPct val="0"/>
        </a:spcBef>
        <a:spcAft>
          <a:spcPct val="0"/>
        </a:spcAft>
        <a:defRPr sz="4000">
          <a:solidFill>
            <a:schemeClr val="tx2"/>
          </a:solidFill>
          <a:latin typeface="Trebuchet MS" pitchFamily="34" charset="0"/>
          <a:ea typeface="ＭＳ Ｐゴシック" charset="0"/>
        </a:defRPr>
      </a:lvl4pPr>
      <a:lvl5pPr algn="l" rtl="0" eaLnBrk="0" fontAlgn="base" hangingPunct="0">
        <a:spcBef>
          <a:spcPct val="0"/>
        </a:spcBef>
        <a:spcAft>
          <a:spcPct val="0"/>
        </a:spcAft>
        <a:defRPr sz="4000">
          <a:solidFill>
            <a:schemeClr val="tx2"/>
          </a:solidFill>
          <a:latin typeface="Trebuchet MS" pitchFamily="34" charset="0"/>
          <a:ea typeface="ＭＳ Ｐゴシック"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ＭＳ Ｐゴシック" charset="0"/>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ＭＳ Ｐゴシック" charset="0"/>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ＭＳ Ｐゴシック" charset="0"/>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ＭＳ Ｐゴシック" charset="0"/>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ＭＳ Ｐゴシック" charset="0"/>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457200" y="2401888"/>
            <a:ext cx="8458200" cy="1470025"/>
          </a:xfrm>
        </p:spPr>
        <p:txBody>
          <a:bodyPr/>
          <a:lstStyle/>
          <a:p>
            <a:pPr eaLnBrk="1" hangingPunct="1"/>
            <a:r>
              <a:rPr lang="en-US" smtClean="0">
                <a:ea typeface="ＭＳ Ｐゴシック" pitchFamily="34" charset="-128"/>
              </a:rPr>
              <a:t>City Partnership </a:t>
            </a:r>
          </a:p>
        </p:txBody>
      </p:sp>
      <p:sp>
        <p:nvSpPr>
          <p:cNvPr id="13315" name="Subtitle 2"/>
          <p:cNvSpPr>
            <a:spLocks noGrp="1"/>
          </p:cNvSpPr>
          <p:nvPr>
            <p:ph type="subTitle" idx="1"/>
          </p:nvPr>
        </p:nvSpPr>
        <p:spPr>
          <a:xfrm>
            <a:off x="457200" y="3900488"/>
            <a:ext cx="5410200" cy="1752600"/>
          </a:xfrm>
        </p:spPr>
        <p:txBody>
          <a:bodyPr/>
          <a:lstStyle/>
          <a:p>
            <a:pPr marL="63500" eaLnBrk="1" hangingPunct="1"/>
            <a:r>
              <a:rPr lang="en-US" i="1" smtClean="0">
                <a:ea typeface="ＭＳ Ｐゴシック" pitchFamily="34" charset="-128"/>
              </a:rPr>
              <a:t>Los Angeles Unified School District </a:t>
            </a:r>
          </a:p>
          <a:p>
            <a:pPr marL="63500" eaLnBrk="1" hangingPunct="1"/>
            <a:r>
              <a:rPr lang="en-US" i="1" smtClean="0">
                <a:ea typeface="ＭＳ Ｐゴシック" pitchFamily="34" charset="-128"/>
              </a:rPr>
              <a:t>and </a:t>
            </a:r>
          </a:p>
          <a:p>
            <a:pPr marL="63500" eaLnBrk="1" hangingPunct="1"/>
            <a:r>
              <a:rPr lang="en-US" i="1" smtClean="0">
                <a:ea typeface="ＭＳ Ｐゴシック" pitchFamily="34" charset="-128"/>
              </a:rPr>
              <a:t>City of Los Angeles </a:t>
            </a:r>
          </a:p>
          <a:p>
            <a:pPr marL="63500" eaLnBrk="1" hangingPunct="1"/>
            <a:r>
              <a:rPr lang="en-US" i="1" smtClean="0">
                <a:ea typeface="ＭＳ Ｐゴシック" pitchFamily="34" charset="-128"/>
              </a:rPr>
              <a:t>Economic and Workforce Development Department </a:t>
            </a:r>
          </a:p>
        </p:txBody>
      </p:sp>
      <p:pic>
        <p:nvPicPr>
          <p:cNvPr id="13316" name="Picture 3"/>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001000" y="5638800"/>
            <a:ext cx="1027113" cy="1066800"/>
          </a:xfrm>
          <a:prstGeom prst="rect">
            <a:avLst/>
          </a:prstGeom>
          <a:noFill/>
          <a:ln w="9525">
            <a:noFill/>
            <a:miter lim="800000"/>
            <a:headEnd/>
            <a:tailEnd/>
          </a:ln>
        </p:spPr>
      </p:pic>
    </p:spTree>
    <p:extLst>
      <p:ext uri="{BB962C8B-B14F-4D97-AF65-F5344CB8AC3E}">
        <p14:creationId xmlns:p14="http://schemas.microsoft.com/office/powerpoint/2010/main" val="26099664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81000" y="762000"/>
            <a:ext cx="8229600" cy="762000"/>
          </a:xfrm>
        </p:spPr>
        <p:txBody>
          <a:bodyPr/>
          <a:lstStyle/>
          <a:p>
            <a:r>
              <a:rPr lang="en-US" smtClean="0">
                <a:ea typeface="ＭＳ Ｐゴシック" pitchFamily="34" charset="-128"/>
              </a:rPr>
              <a:t>Arrest Diversion Program </a:t>
            </a:r>
          </a:p>
        </p:txBody>
      </p:sp>
      <p:sp>
        <p:nvSpPr>
          <p:cNvPr id="22531" name="Content Placeholder 2"/>
          <p:cNvSpPr>
            <a:spLocks noGrp="1"/>
          </p:cNvSpPr>
          <p:nvPr>
            <p:ph idx="1"/>
          </p:nvPr>
        </p:nvSpPr>
        <p:spPr>
          <a:xfrm>
            <a:off x="152400" y="1981200"/>
            <a:ext cx="8763000" cy="4592638"/>
          </a:xfrm>
        </p:spPr>
        <p:txBody>
          <a:bodyPr/>
          <a:lstStyle/>
          <a:p>
            <a:pPr>
              <a:spcBef>
                <a:spcPts val="1200"/>
              </a:spcBef>
            </a:pPr>
            <a:r>
              <a:rPr lang="en-US" sz="2600" smtClean="0">
                <a:ea typeface="ＭＳ Ｐゴシック" pitchFamily="34" charset="-128"/>
              </a:rPr>
              <a:t>Ongoing demand to end criminalizing of our students </a:t>
            </a:r>
          </a:p>
          <a:p>
            <a:pPr>
              <a:spcBef>
                <a:spcPts val="1200"/>
              </a:spcBef>
            </a:pPr>
            <a:r>
              <a:rPr lang="en-US" sz="2600" smtClean="0">
                <a:ea typeface="ＭＳ Ｐゴシック" pitchFamily="34" charset="-128"/>
              </a:rPr>
              <a:t>Aligned with Board Resolution </a:t>
            </a:r>
            <a:r>
              <a:rPr lang="en-US" sz="2600" i="1" smtClean="0">
                <a:ea typeface="ＭＳ Ｐゴシック" pitchFamily="34" charset="-128"/>
              </a:rPr>
              <a:t>School Discipline Policy and School Climate Bill of Rights </a:t>
            </a:r>
            <a:r>
              <a:rPr lang="en-US" sz="2600" smtClean="0">
                <a:ea typeface="ＭＳ Ｐゴシック" pitchFamily="34" charset="-128"/>
              </a:rPr>
              <a:t>authored</a:t>
            </a:r>
            <a:r>
              <a:rPr lang="en-US" sz="2600" i="1" smtClean="0">
                <a:ea typeface="ＭＳ Ｐゴシック" pitchFamily="34" charset="-128"/>
              </a:rPr>
              <a:t> </a:t>
            </a:r>
            <a:r>
              <a:rPr lang="en-US" sz="2600" smtClean="0">
                <a:ea typeface="ＭＳ Ｐゴシック" pitchFamily="34" charset="-128"/>
              </a:rPr>
              <a:t>by School Board Member Monica Garcia</a:t>
            </a:r>
          </a:p>
          <a:p>
            <a:pPr>
              <a:spcBef>
                <a:spcPts val="1200"/>
              </a:spcBef>
            </a:pPr>
            <a:r>
              <a:rPr lang="en-US" sz="2600" smtClean="0">
                <a:ea typeface="ＭＳ Ｐゴシック" pitchFamily="34" charset="-128"/>
              </a:rPr>
              <a:t>Alternative to minor infractions including: battery, fights, possession of marijuana under an ounce</a:t>
            </a:r>
          </a:p>
          <a:p>
            <a:pPr>
              <a:spcBef>
                <a:spcPts val="1200"/>
              </a:spcBef>
            </a:pPr>
            <a:r>
              <a:rPr lang="en-US" sz="2600" smtClean="0">
                <a:ea typeface="ＭＳ Ｐゴシック" pitchFamily="34" charset="-128"/>
              </a:rPr>
              <a:t>Needs of student, victim and school community are met </a:t>
            </a:r>
          </a:p>
          <a:p>
            <a:pPr>
              <a:spcBef>
                <a:spcPts val="1200"/>
              </a:spcBef>
            </a:pPr>
            <a:r>
              <a:rPr lang="en-US" sz="2600" smtClean="0">
                <a:ea typeface="ＭＳ Ｐゴシック" pitchFamily="34" charset="-128"/>
              </a:rPr>
              <a:t>Repair trust between school district and community</a:t>
            </a:r>
            <a:r>
              <a:rPr lang="en-US" smtClean="0">
                <a:ea typeface="ＭＳ Ｐゴシック" pitchFamily="34" charset="-128"/>
              </a:rPr>
              <a:t>	</a:t>
            </a:r>
          </a:p>
          <a:p>
            <a:endParaRPr lang="en-US" smtClean="0">
              <a:ea typeface="ＭＳ Ｐゴシック" pitchFamily="34" charset="-128"/>
            </a:endParaRPr>
          </a:p>
        </p:txBody>
      </p:sp>
    </p:spTree>
    <p:extLst>
      <p:ext uri="{BB962C8B-B14F-4D97-AF65-F5344CB8AC3E}">
        <p14:creationId xmlns:p14="http://schemas.microsoft.com/office/powerpoint/2010/main" val="1578378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990600"/>
            <a:ext cx="8229600" cy="838200"/>
          </a:xfrm>
        </p:spPr>
        <p:txBody>
          <a:bodyPr/>
          <a:lstStyle/>
          <a:p>
            <a:r>
              <a:rPr lang="en-US" smtClean="0">
                <a:ea typeface="ＭＳ Ｐゴシック" pitchFamily="34" charset="-128"/>
              </a:rPr>
              <a:t>Additional Grants/Resources</a:t>
            </a:r>
          </a:p>
        </p:txBody>
      </p:sp>
      <p:sp>
        <p:nvSpPr>
          <p:cNvPr id="23555" name="Content Placeholder 2"/>
          <p:cNvSpPr>
            <a:spLocks noGrp="1"/>
          </p:cNvSpPr>
          <p:nvPr>
            <p:ph idx="1"/>
          </p:nvPr>
        </p:nvSpPr>
        <p:spPr>
          <a:xfrm>
            <a:off x="457200" y="1905000"/>
            <a:ext cx="8458200" cy="4668838"/>
          </a:xfrm>
        </p:spPr>
        <p:txBody>
          <a:bodyPr/>
          <a:lstStyle/>
          <a:p>
            <a:pPr>
              <a:spcBef>
                <a:spcPts val="1200"/>
              </a:spcBef>
            </a:pPr>
            <a:endParaRPr lang="en-US" sz="3600" smtClean="0">
              <a:ea typeface="ＭＳ Ｐゴシック" pitchFamily="34" charset="-128"/>
            </a:endParaRPr>
          </a:p>
          <a:p>
            <a:pPr>
              <a:spcBef>
                <a:spcPts val="1200"/>
              </a:spcBef>
            </a:pPr>
            <a:r>
              <a:rPr lang="en-US" sz="3600" smtClean="0">
                <a:ea typeface="ＭＳ Ｐゴシック" pitchFamily="34" charset="-128"/>
              </a:rPr>
              <a:t>Field Education Program </a:t>
            </a:r>
            <a:endParaRPr lang="en-US" sz="2000" smtClean="0">
              <a:ea typeface="ＭＳ Ｐゴシック" pitchFamily="34" charset="-128"/>
            </a:endParaRPr>
          </a:p>
          <a:p>
            <a:pPr>
              <a:spcBef>
                <a:spcPts val="1200"/>
              </a:spcBef>
            </a:pPr>
            <a:endParaRPr lang="en-US" sz="1800" smtClean="0">
              <a:ea typeface="ＭＳ Ｐゴシック" pitchFamily="34" charset="-128"/>
            </a:endParaRPr>
          </a:p>
          <a:p>
            <a:pPr>
              <a:spcBef>
                <a:spcPts val="1200"/>
              </a:spcBef>
            </a:pPr>
            <a:r>
              <a:rPr lang="en-US" sz="3200" smtClean="0">
                <a:ea typeface="ＭＳ Ｐゴシック" pitchFamily="34" charset="-128"/>
              </a:rPr>
              <a:t>Youth Service Professionals</a:t>
            </a:r>
            <a:r>
              <a:rPr lang="ja-JP" altLang="en-US" sz="3200" smtClean="0">
                <a:ea typeface="ＭＳ Ｐゴシック" pitchFamily="34" charset="-128"/>
              </a:rPr>
              <a:t>’</a:t>
            </a:r>
            <a:r>
              <a:rPr lang="en-US" altLang="ja-JP" sz="3200" smtClean="0">
                <a:ea typeface="ＭＳ Ｐゴシック" pitchFamily="34" charset="-128"/>
              </a:rPr>
              <a:t> Knowledge, Skills, and Abilities Professional Development Grant  (Department of Labor)</a:t>
            </a:r>
            <a:endParaRPr lang="en-US" sz="3200" smtClean="0">
              <a:ea typeface="ＭＳ Ｐゴシック" pitchFamily="34" charset="-128"/>
            </a:endParaRPr>
          </a:p>
        </p:txBody>
      </p:sp>
    </p:spTree>
    <p:extLst>
      <p:ext uri="{BB962C8B-B14F-4D97-AF65-F5344CB8AC3E}">
        <p14:creationId xmlns:p14="http://schemas.microsoft.com/office/powerpoint/2010/main" val="84438517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33400" y="457200"/>
            <a:ext cx="8229600" cy="1066800"/>
          </a:xfrm>
        </p:spPr>
        <p:txBody>
          <a:bodyPr/>
          <a:lstStyle/>
          <a:p>
            <a:r>
              <a:rPr lang="en-US" smtClean="0">
                <a:ea typeface="ＭＳ Ｐゴシック" pitchFamily="34" charset="-128"/>
              </a:rPr>
              <a:t>Opportunity Youth Incentive Fund </a:t>
            </a:r>
          </a:p>
        </p:txBody>
      </p:sp>
      <p:sp>
        <p:nvSpPr>
          <p:cNvPr id="3" name="Content Placeholder 2"/>
          <p:cNvSpPr>
            <a:spLocks noGrp="1"/>
          </p:cNvSpPr>
          <p:nvPr>
            <p:ph idx="1"/>
          </p:nvPr>
        </p:nvSpPr>
        <p:spPr>
          <a:xfrm>
            <a:off x="457200" y="1295400"/>
            <a:ext cx="8229600" cy="4897438"/>
          </a:xfrm>
        </p:spPr>
        <p:txBody>
          <a:bodyPr/>
          <a:lstStyle/>
          <a:p>
            <a:pPr algn="ctr">
              <a:buFont typeface="Georgia" pitchFamily="18" charset="0"/>
              <a:buNone/>
            </a:pPr>
            <a:r>
              <a:rPr lang="en-US" smtClean="0">
                <a:ea typeface="ＭＳ Ｐゴシック" pitchFamily="34" charset="-128"/>
              </a:rPr>
              <a:t>Serve most vulnerable population: </a:t>
            </a:r>
          </a:p>
          <a:p>
            <a:pPr algn="ctr">
              <a:buFont typeface="Georgia" pitchFamily="18" charset="0"/>
              <a:buNone/>
            </a:pPr>
            <a:r>
              <a:rPr lang="en-US" smtClean="0">
                <a:solidFill>
                  <a:srgbClr val="FF0000"/>
                </a:solidFill>
                <a:ea typeface="ＭＳ Ｐゴシック" pitchFamily="34" charset="-128"/>
              </a:rPr>
              <a:t>Foster Youth</a:t>
            </a:r>
          </a:p>
          <a:p>
            <a:pPr algn="ctr">
              <a:buFont typeface="Georgia" pitchFamily="18" charset="0"/>
              <a:buNone/>
            </a:pPr>
            <a:endParaRPr lang="en-US" smtClean="0">
              <a:ea typeface="ＭＳ Ｐゴシック" pitchFamily="34" charset="-128"/>
            </a:endParaRPr>
          </a:p>
          <a:p>
            <a:pPr algn="ctr">
              <a:buFont typeface="Georgia" pitchFamily="18" charset="0"/>
              <a:buNone/>
            </a:pPr>
            <a:r>
              <a:rPr lang="en-US" smtClean="0">
                <a:ea typeface="ＭＳ Ｐゴシック" pitchFamily="34" charset="-128"/>
              </a:rPr>
              <a:t>Develop multi-agency system: </a:t>
            </a:r>
          </a:p>
          <a:p>
            <a:pPr algn="ctr">
              <a:buFont typeface="Georgia" pitchFamily="18" charset="0"/>
              <a:buNone/>
            </a:pPr>
            <a:r>
              <a:rPr lang="en-US" smtClean="0">
                <a:solidFill>
                  <a:srgbClr val="FF0000"/>
                </a:solidFill>
                <a:ea typeface="ＭＳ Ｐゴシック" pitchFamily="34" charset="-128"/>
              </a:rPr>
              <a:t>LAUSD, City of Los Angeles, County of Los Angeles, Community College District, Community Agencies, DCFS</a:t>
            </a:r>
          </a:p>
          <a:p>
            <a:pPr algn="ctr">
              <a:buFont typeface="Georgia" pitchFamily="18" charset="0"/>
              <a:buNone/>
            </a:pPr>
            <a:endParaRPr lang="en-US" smtClean="0">
              <a:ea typeface="ＭＳ Ｐゴシック" pitchFamily="34" charset="-128"/>
            </a:endParaRPr>
          </a:p>
          <a:p>
            <a:pPr algn="ctr">
              <a:buFont typeface="Georgia" pitchFamily="18" charset="0"/>
              <a:buNone/>
            </a:pPr>
            <a:r>
              <a:rPr lang="en-US" smtClean="0">
                <a:ea typeface="ＭＳ Ｐゴシック" pitchFamily="34" charset="-128"/>
              </a:rPr>
              <a:t>Address the high dropout rate amongst this group: </a:t>
            </a:r>
          </a:p>
          <a:p>
            <a:pPr algn="ctr">
              <a:buFont typeface="Georgia" pitchFamily="18" charset="0"/>
              <a:buNone/>
            </a:pPr>
            <a:r>
              <a:rPr lang="en-US" smtClean="0">
                <a:solidFill>
                  <a:srgbClr val="FF0000"/>
                </a:solidFill>
                <a:ea typeface="ＭＳ Ｐゴシック" pitchFamily="34" charset="-128"/>
              </a:rPr>
              <a:t>Provide opportunities and pathways that integrates education and work experience and lead to career credential </a:t>
            </a:r>
          </a:p>
        </p:txBody>
      </p:sp>
    </p:spTree>
    <p:extLst>
      <p:ext uri="{BB962C8B-B14F-4D97-AF65-F5344CB8AC3E}">
        <p14:creationId xmlns:p14="http://schemas.microsoft.com/office/powerpoint/2010/main" val="1544268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4800" y="381000"/>
            <a:ext cx="8229600" cy="1066800"/>
          </a:xfrm>
        </p:spPr>
        <p:txBody>
          <a:bodyPr/>
          <a:lstStyle/>
          <a:p>
            <a:r>
              <a:rPr lang="en-US" smtClean="0">
                <a:ea typeface="ＭＳ Ｐゴシック" pitchFamily="34" charset="-128"/>
              </a:rPr>
              <a:t>National Model </a:t>
            </a:r>
          </a:p>
        </p:txBody>
      </p:sp>
      <p:sp>
        <p:nvSpPr>
          <p:cNvPr id="25603" name="Content Placeholder 2"/>
          <p:cNvSpPr>
            <a:spLocks noGrp="1"/>
          </p:cNvSpPr>
          <p:nvPr>
            <p:ph idx="1"/>
          </p:nvPr>
        </p:nvSpPr>
        <p:spPr>
          <a:xfrm>
            <a:off x="0" y="1295400"/>
            <a:ext cx="4953000" cy="5257800"/>
          </a:xfrm>
        </p:spPr>
        <p:txBody>
          <a:bodyPr/>
          <a:lstStyle/>
          <a:p>
            <a:pPr>
              <a:spcBef>
                <a:spcPts val="1200"/>
              </a:spcBef>
              <a:buFont typeface="Arial" charset="0"/>
              <a:buChar char="•"/>
            </a:pPr>
            <a:r>
              <a:rPr lang="en-US" sz="2200" smtClean="0">
                <a:ea typeface="ＭＳ Ｐゴシック" pitchFamily="34" charset="-128"/>
              </a:rPr>
              <a:t>Recognized by the U.S. Department of Education and Los Angeles Mayor Eric Garcetti</a:t>
            </a:r>
          </a:p>
          <a:p>
            <a:pPr>
              <a:spcBef>
                <a:spcPts val="1200"/>
              </a:spcBef>
              <a:buFont typeface="Arial" charset="0"/>
              <a:buChar char="•"/>
            </a:pPr>
            <a:r>
              <a:rPr lang="en-US" sz="2200" smtClean="0">
                <a:ea typeface="ＭＳ Ｐゴシック" pitchFamily="34" charset="-128"/>
              </a:rPr>
              <a:t>Recognized at the National                Re-Engagement Plus Convening December 11-13, 2013</a:t>
            </a:r>
          </a:p>
          <a:p>
            <a:pPr>
              <a:spcBef>
                <a:spcPts val="1200"/>
              </a:spcBef>
              <a:buFont typeface="Arial" charset="0"/>
              <a:buChar char="•"/>
            </a:pPr>
            <a:r>
              <a:rPr lang="en-US" sz="2200" smtClean="0">
                <a:ea typeface="ＭＳ Ｐゴシック" pitchFamily="34" charset="-128"/>
              </a:rPr>
              <a:t>150 experts from 22 cities across the U.S. came to share best practices </a:t>
            </a:r>
          </a:p>
          <a:p>
            <a:pPr>
              <a:spcBef>
                <a:spcPts val="1200"/>
              </a:spcBef>
              <a:buFont typeface="Arial" charset="0"/>
              <a:buChar char="•"/>
            </a:pPr>
            <a:r>
              <a:rPr lang="en-US" sz="2200" smtClean="0">
                <a:ea typeface="ＭＳ Ｐゴシック" pitchFamily="34" charset="-128"/>
              </a:rPr>
              <a:t>Municipal Action Guide highlights City Partnership as a model for </a:t>
            </a:r>
            <a:r>
              <a:rPr lang="ja-JP" altLang="en-US" sz="2200" smtClean="0">
                <a:ea typeface="ＭＳ Ｐゴシック" pitchFamily="34" charset="-128"/>
              </a:rPr>
              <a:t>“</a:t>
            </a:r>
            <a:r>
              <a:rPr lang="en-US" altLang="ja-JP" sz="2200" smtClean="0">
                <a:ea typeface="ＭＳ Ｐゴシック" pitchFamily="34" charset="-128"/>
              </a:rPr>
              <a:t>taking the lead in developing a dropout reengagement strategy</a:t>
            </a:r>
            <a:r>
              <a:rPr lang="ja-JP" altLang="en-US" sz="2200" smtClean="0">
                <a:ea typeface="ＭＳ Ｐゴシック" pitchFamily="34" charset="-128"/>
              </a:rPr>
              <a:t>”</a:t>
            </a:r>
            <a:endParaRPr lang="en-US" sz="2200" smtClean="0">
              <a:ea typeface="ＭＳ Ｐゴシック" pitchFamily="34" charset="-128"/>
            </a:endParaRPr>
          </a:p>
        </p:txBody>
      </p:sp>
      <p:pic>
        <p:nvPicPr>
          <p:cNvPr id="25604"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181600" y="685800"/>
            <a:ext cx="3527425" cy="5791200"/>
          </a:xfrm>
          <a:prstGeom prst="rect">
            <a:avLst/>
          </a:prstGeom>
          <a:noFill/>
          <a:ln w="9525">
            <a:solidFill>
              <a:schemeClr val="accent1"/>
            </a:solidFill>
            <a:miter lim="800000"/>
            <a:headEnd/>
            <a:tailEnd/>
          </a:ln>
        </p:spPr>
      </p:pic>
    </p:spTree>
    <p:extLst>
      <p:ext uri="{BB962C8B-B14F-4D97-AF65-F5344CB8AC3E}">
        <p14:creationId xmlns:p14="http://schemas.microsoft.com/office/powerpoint/2010/main" val="76846283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752600" y="152400"/>
            <a:ext cx="5715000" cy="6477000"/>
          </a:xfrm>
          <a:prstGeom prst="rect">
            <a:avLst/>
          </a:prstGeom>
          <a:noFill/>
          <a:ln w="9525">
            <a:noFill/>
            <a:miter lim="800000"/>
            <a:headEnd/>
            <a:tailEnd/>
          </a:ln>
        </p:spPr>
      </p:pic>
    </p:spTree>
    <p:extLst>
      <p:ext uri="{BB962C8B-B14F-4D97-AF65-F5344CB8AC3E}">
        <p14:creationId xmlns:p14="http://schemas.microsoft.com/office/powerpoint/2010/main" val="3900524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ts2.mm.bing.net/th?id=H.4800666492929901&amp;pid=1.7"/>
          <p:cNvPicPr>
            <a:picLocks noChangeAspect="1" noChangeArrowheads="1"/>
          </p:cNvPicPr>
          <p:nvPr/>
        </p:nvPicPr>
        <p:blipFill>
          <a:blip r:embed="rId2" cstate="print"/>
          <a:srcRect/>
          <a:stretch>
            <a:fillRect/>
          </a:stretch>
        </p:blipFill>
        <p:spPr bwMode="auto">
          <a:xfrm>
            <a:off x="1295400" y="1752600"/>
            <a:ext cx="6648450" cy="3105150"/>
          </a:xfrm>
          <a:prstGeom prst="rect">
            <a:avLst/>
          </a:prstGeom>
          <a:noFill/>
          <a:ln w="9525">
            <a:noFill/>
            <a:miter lim="800000"/>
            <a:headEnd/>
            <a:tailEnd/>
          </a:ln>
        </p:spPr>
      </p:pic>
    </p:spTree>
    <p:extLst>
      <p:ext uri="{BB962C8B-B14F-4D97-AF65-F5344CB8AC3E}">
        <p14:creationId xmlns:p14="http://schemas.microsoft.com/office/powerpoint/2010/main" val="42664575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rcRect/>
          <a:stretch>
            <a:fillRect/>
          </a:stretch>
        </p:blipFill>
        <p:spPr>
          <a:xfrm>
            <a:off x="152400" y="533400"/>
            <a:ext cx="4343400" cy="6096000"/>
          </a:xfrm>
        </p:spPr>
      </p:pic>
      <p:sp>
        <p:nvSpPr>
          <p:cNvPr id="11" name="Content Placeholder 10"/>
          <p:cNvSpPr>
            <a:spLocks noGrp="1"/>
          </p:cNvSpPr>
          <p:nvPr>
            <p:ph sz="half" idx="2"/>
          </p:nvPr>
        </p:nvSpPr>
        <p:spPr>
          <a:xfrm>
            <a:off x="4648200" y="609600"/>
            <a:ext cx="4495800" cy="6165850"/>
          </a:xfrm>
        </p:spPr>
        <p:txBody>
          <a:bodyPr/>
          <a:lstStyle/>
          <a:p>
            <a:pPr>
              <a:defRPr/>
            </a:pPr>
            <a:endParaRPr lang="en-US" sz="3200" dirty="0" smtClean="0">
              <a:ea typeface="+mn-ea"/>
            </a:endParaRPr>
          </a:p>
          <a:p>
            <a:pPr algn="ctr">
              <a:buFont typeface="Georgia" pitchFamily="18" charset="0"/>
              <a:buNone/>
              <a:defRPr/>
            </a:pPr>
            <a:r>
              <a:rPr lang="en-US" sz="3200" u="sng" dirty="0" smtClean="0">
                <a:ea typeface="+mn-ea"/>
              </a:rPr>
              <a:t>City Partnership </a:t>
            </a:r>
          </a:p>
          <a:p>
            <a:pPr algn="ctr">
              <a:buFont typeface="Georgia" pitchFamily="18" charset="0"/>
              <a:buNone/>
              <a:defRPr/>
            </a:pPr>
            <a:endParaRPr lang="en-US" sz="3200" dirty="0" smtClean="0">
              <a:ea typeface="+mn-ea"/>
            </a:endParaRPr>
          </a:p>
          <a:p>
            <a:pPr>
              <a:defRPr/>
            </a:pPr>
            <a:r>
              <a:rPr lang="en-US" sz="2800" dirty="0" smtClean="0">
                <a:ea typeface="+mn-ea"/>
              </a:rPr>
              <a:t>13 Youth Source Centers</a:t>
            </a:r>
          </a:p>
          <a:p>
            <a:pPr>
              <a:defRPr/>
            </a:pPr>
            <a:r>
              <a:rPr lang="en-US" sz="2800" dirty="0" smtClean="0">
                <a:ea typeface="+mn-ea"/>
              </a:rPr>
              <a:t>Shared funding for PSA Services </a:t>
            </a:r>
          </a:p>
          <a:p>
            <a:pPr lvl="1">
              <a:defRPr/>
            </a:pPr>
            <a:r>
              <a:rPr lang="en-US" sz="2400" dirty="0" smtClean="0">
                <a:ea typeface="+mn-ea"/>
              </a:rPr>
              <a:t>50% LAUSD</a:t>
            </a:r>
          </a:p>
          <a:p>
            <a:pPr lvl="1">
              <a:defRPr/>
            </a:pPr>
            <a:r>
              <a:rPr lang="en-US" sz="2400" dirty="0" smtClean="0">
                <a:ea typeface="+mn-ea"/>
              </a:rPr>
              <a:t>50% City of Los Angeles </a:t>
            </a:r>
          </a:p>
          <a:p>
            <a:pPr lvl="1">
              <a:defRPr/>
            </a:pPr>
            <a:endParaRPr lang="en-US" sz="2400" dirty="0" smtClean="0">
              <a:ea typeface="+mn-ea"/>
            </a:endParaRPr>
          </a:p>
          <a:p>
            <a:pPr marL="365760" lvl="1">
              <a:buClr>
                <a:schemeClr val="accent3"/>
              </a:buClr>
              <a:buFont typeface="Arial" pitchFamily="34" charset="0"/>
              <a:buChar char="•"/>
              <a:defRPr/>
            </a:pPr>
            <a:r>
              <a:rPr lang="en-US" sz="2400" dirty="0" smtClean="0">
                <a:solidFill>
                  <a:schemeClr val="tx1"/>
                </a:solidFill>
              </a:rPr>
              <a:t>3 LARCA Sites</a:t>
            </a:r>
          </a:p>
          <a:p>
            <a:pPr marL="630873" lvl="2">
              <a:buClr>
                <a:schemeClr val="accent2"/>
              </a:buClr>
              <a:buFont typeface="Georgia" pitchFamily="18" charset="0"/>
              <a:buChar char="▫"/>
              <a:defRPr/>
            </a:pPr>
            <a:r>
              <a:rPr lang="en-US" sz="2400" dirty="0" smtClean="0">
                <a:solidFill>
                  <a:schemeClr val="accent2"/>
                </a:solidFill>
                <a:ea typeface="+mn-ea"/>
              </a:rPr>
              <a:t>PSA Counselors are 100% Funded by WIF monies </a:t>
            </a:r>
          </a:p>
        </p:txBody>
      </p:sp>
    </p:spTree>
    <p:extLst>
      <p:ext uri="{BB962C8B-B14F-4D97-AF65-F5344CB8AC3E}">
        <p14:creationId xmlns:p14="http://schemas.microsoft.com/office/powerpoint/2010/main" val="38366524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609600"/>
            <a:ext cx="8229600" cy="1371600"/>
          </a:xfrm>
        </p:spPr>
        <p:txBody>
          <a:bodyPr/>
          <a:lstStyle/>
          <a:p>
            <a:pPr eaLnBrk="1" hangingPunct="1"/>
            <a:r>
              <a:rPr lang="en-US" sz="2400" b="1" smtClean="0">
                <a:ea typeface="ＭＳ Ｐゴシック" pitchFamily="34" charset="-128"/>
              </a:rPr>
              <a:t>Pupil Services and Attendance Counselor:</a:t>
            </a: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Education and Experience </a:t>
            </a:r>
          </a:p>
        </p:txBody>
      </p:sp>
      <p:sp>
        <p:nvSpPr>
          <p:cNvPr id="13315" name="Content Placeholder 2"/>
          <p:cNvSpPr>
            <a:spLocks noGrp="1"/>
          </p:cNvSpPr>
          <p:nvPr>
            <p:ph idx="1"/>
          </p:nvPr>
        </p:nvSpPr>
        <p:spPr>
          <a:xfrm>
            <a:off x="457200" y="2057400"/>
            <a:ext cx="8229600" cy="4648200"/>
          </a:xfrm>
        </p:spPr>
        <p:txBody>
          <a:bodyPr>
            <a:normAutofit fontScale="85000" lnSpcReduction="20000"/>
          </a:bodyPr>
          <a:lstStyle/>
          <a:p>
            <a:pPr marL="365760" indent="-256032" eaLnBrk="1" fontAlgn="auto" hangingPunct="1">
              <a:spcAft>
                <a:spcPts val="0"/>
              </a:spcAft>
              <a:buClr>
                <a:schemeClr val="accent3"/>
              </a:buClr>
              <a:buFont typeface="Georgia"/>
              <a:buChar char="•"/>
              <a:defRPr/>
            </a:pPr>
            <a:r>
              <a:rPr lang="en-US" dirty="0" smtClean="0"/>
              <a:t>Master’s Degree in Social Work, School Counseling, Education </a:t>
            </a:r>
          </a:p>
          <a:p>
            <a:pPr marL="365760" indent="-256032" eaLnBrk="1" fontAlgn="auto" hangingPunct="1">
              <a:spcAft>
                <a:spcPts val="0"/>
              </a:spcAft>
              <a:buClr>
                <a:schemeClr val="accent3"/>
              </a:buClr>
              <a:buFont typeface="Georgia"/>
              <a:buNone/>
              <a:defRPr/>
            </a:pPr>
            <a:endParaRPr lang="en-US" dirty="0" smtClean="0"/>
          </a:p>
          <a:p>
            <a:pPr marL="365760" indent="-256032" eaLnBrk="1" fontAlgn="auto" hangingPunct="1">
              <a:spcAft>
                <a:spcPts val="0"/>
              </a:spcAft>
              <a:buClr>
                <a:schemeClr val="accent3"/>
              </a:buClr>
              <a:buFont typeface="Georgia"/>
              <a:buChar char="•"/>
              <a:defRPr/>
            </a:pPr>
            <a:r>
              <a:rPr lang="en-US" dirty="0" smtClean="0"/>
              <a:t>Pupil Personnel Services Credential specializing in Child Welfare and Attendance </a:t>
            </a:r>
          </a:p>
          <a:p>
            <a:pPr marL="365760" indent="-256032" eaLnBrk="1" fontAlgn="auto" hangingPunct="1">
              <a:spcAft>
                <a:spcPts val="0"/>
              </a:spcAft>
              <a:buClr>
                <a:schemeClr val="accent3"/>
              </a:buClr>
              <a:buFont typeface="Georgia"/>
              <a:buChar char="•"/>
              <a:defRPr/>
            </a:pPr>
            <a:endParaRPr lang="en-US" dirty="0" smtClean="0"/>
          </a:p>
          <a:p>
            <a:pPr marL="365760" indent="-256032" eaLnBrk="1" fontAlgn="auto" hangingPunct="1">
              <a:spcAft>
                <a:spcPts val="0"/>
              </a:spcAft>
              <a:buClr>
                <a:schemeClr val="accent3"/>
              </a:buClr>
              <a:buFont typeface="Georgia"/>
              <a:buChar char="•"/>
              <a:defRPr/>
            </a:pPr>
            <a:r>
              <a:rPr lang="en-US" dirty="0" smtClean="0"/>
              <a:t>Registered with the Board of Behavioral Sciences as a Licensed Clinician or on track to become Licensed </a:t>
            </a:r>
          </a:p>
          <a:p>
            <a:pPr marL="365760" indent="-256032" eaLnBrk="1" fontAlgn="auto" hangingPunct="1">
              <a:spcAft>
                <a:spcPts val="0"/>
              </a:spcAft>
              <a:buClr>
                <a:schemeClr val="accent3"/>
              </a:buClr>
              <a:buFont typeface="Georgia"/>
              <a:buChar char="•"/>
              <a:defRPr/>
            </a:pPr>
            <a:endParaRPr lang="en-US" dirty="0" smtClean="0"/>
          </a:p>
          <a:p>
            <a:pPr marL="365760" indent="-256032" eaLnBrk="1" fontAlgn="auto" hangingPunct="1">
              <a:spcAft>
                <a:spcPts val="0"/>
              </a:spcAft>
              <a:buClr>
                <a:schemeClr val="accent3"/>
              </a:buClr>
              <a:buFont typeface="Georgia"/>
              <a:buChar char="•"/>
              <a:defRPr/>
            </a:pPr>
            <a:r>
              <a:rPr lang="en-US" dirty="0" smtClean="0"/>
              <a:t>Extensive experience working with high risk students</a:t>
            </a:r>
          </a:p>
          <a:p>
            <a:pPr marL="365760" indent="-256032" eaLnBrk="1" fontAlgn="auto" hangingPunct="1">
              <a:spcAft>
                <a:spcPts val="0"/>
              </a:spcAft>
              <a:buClr>
                <a:schemeClr val="accent3"/>
              </a:buClr>
              <a:buFont typeface="Georgia"/>
              <a:buChar char="•"/>
              <a:defRPr/>
            </a:pPr>
            <a:endParaRPr lang="en-US" dirty="0" smtClean="0"/>
          </a:p>
          <a:p>
            <a:pPr marL="365760" indent="-256032" eaLnBrk="1" fontAlgn="auto" hangingPunct="1">
              <a:spcAft>
                <a:spcPts val="0"/>
              </a:spcAft>
              <a:buClr>
                <a:schemeClr val="accent3"/>
              </a:buClr>
              <a:buFont typeface="Georgia"/>
              <a:buChar char="•"/>
              <a:defRPr/>
            </a:pPr>
            <a:r>
              <a:rPr lang="en-US" dirty="0" smtClean="0"/>
              <a:t>Experts in interpreting laws and bulletins related to education, enrollment, attendance policies and pupil records.  </a:t>
            </a:r>
          </a:p>
          <a:p>
            <a:pPr marL="365760" indent="-256032" eaLnBrk="1" fontAlgn="auto" hangingPunct="1">
              <a:spcAft>
                <a:spcPts val="0"/>
              </a:spcAft>
              <a:buClr>
                <a:schemeClr val="accent3"/>
              </a:buClr>
              <a:buFont typeface="Georgia"/>
              <a:buChar char="•"/>
              <a:defRPr/>
            </a:pPr>
            <a:endParaRPr lang="en-US" dirty="0" smtClean="0"/>
          </a:p>
        </p:txBody>
      </p:sp>
      <p:pic>
        <p:nvPicPr>
          <p:cNvPr id="15364" name="Picture 3"/>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001000" y="5638800"/>
            <a:ext cx="1027113" cy="1066800"/>
          </a:xfrm>
          <a:prstGeom prst="rect">
            <a:avLst/>
          </a:prstGeom>
          <a:noFill/>
          <a:ln w="9525">
            <a:noFill/>
            <a:miter lim="800000"/>
            <a:headEnd/>
            <a:tailEnd/>
          </a:ln>
        </p:spPr>
      </p:pic>
    </p:spTree>
    <p:extLst>
      <p:ext uri="{BB962C8B-B14F-4D97-AF65-F5344CB8AC3E}">
        <p14:creationId xmlns:p14="http://schemas.microsoft.com/office/powerpoint/2010/main" val="1938347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33400" y="685800"/>
            <a:ext cx="8229600" cy="1066800"/>
          </a:xfrm>
        </p:spPr>
        <p:txBody>
          <a:bodyPr/>
          <a:lstStyle/>
          <a:p>
            <a:pPr eaLnBrk="1" hangingPunct="1"/>
            <a:r>
              <a:rPr lang="en-US" smtClean="0">
                <a:ea typeface="ＭＳ Ｐゴシック" pitchFamily="34" charset="-128"/>
              </a:rPr>
              <a:t>City Partnership PSA Counselors</a:t>
            </a:r>
          </a:p>
        </p:txBody>
      </p:sp>
      <p:sp>
        <p:nvSpPr>
          <p:cNvPr id="16387" name="Content Placeholder 2"/>
          <p:cNvSpPr>
            <a:spLocks noGrp="1"/>
          </p:cNvSpPr>
          <p:nvPr>
            <p:ph idx="1"/>
          </p:nvPr>
        </p:nvSpPr>
        <p:spPr>
          <a:xfrm>
            <a:off x="457200" y="1676400"/>
            <a:ext cx="8229600" cy="4897438"/>
          </a:xfrm>
        </p:spPr>
        <p:txBody>
          <a:bodyPr/>
          <a:lstStyle/>
          <a:p>
            <a:pPr eaLnBrk="1" hangingPunct="1"/>
            <a:r>
              <a:rPr lang="en-US" smtClean="0">
                <a:ea typeface="ＭＳ Ｐゴシック" pitchFamily="34" charset="-128"/>
              </a:rPr>
              <a:t>Co-located in YouthSource Centers and Community Agencies </a:t>
            </a:r>
          </a:p>
          <a:p>
            <a:pPr eaLnBrk="1" hangingPunct="1"/>
            <a:endParaRPr lang="en-US" sz="1200" smtClean="0">
              <a:ea typeface="ＭＳ Ｐゴシック" pitchFamily="34" charset="-128"/>
            </a:endParaRPr>
          </a:p>
          <a:p>
            <a:pPr eaLnBrk="1" hangingPunct="1"/>
            <a:r>
              <a:rPr lang="en-US" smtClean="0">
                <a:ea typeface="ＭＳ Ｐゴシック" pitchFamily="34" charset="-128"/>
              </a:rPr>
              <a:t>Many placed in the communities that they previously served</a:t>
            </a:r>
          </a:p>
          <a:p>
            <a:pPr eaLnBrk="1" hangingPunct="1"/>
            <a:endParaRPr lang="en-US" sz="1200" smtClean="0">
              <a:ea typeface="ＭＳ Ｐゴシック" pitchFamily="34" charset="-128"/>
            </a:endParaRPr>
          </a:p>
          <a:p>
            <a:pPr eaLnBrk="1" hangingPunct="1"/>
            <a:r>
              <a:rPr lang="en-US" smtClean="0">
                <a:ea typeface="ＭＳ Ｐゴシック" pitchFamily="34" charset="-128"/>
              </a:rPr>
              <a:t>Minimum of 6 years experience serving LAUSD students.  </a:t>
            </a:r>
          </a:p>
          <a:p>
            <a:pPr eaLnBrk="1" hangingPunct="1"/>
            <a:endParaRPr lang="en-US" sz="1200" smtClean="0">
              <a:ea typeface="ＭＳ Ｐゴシック" pitchFamily="34" charset="-128"/>
            </a:endParaRPr>
          </a:p>
          <a:p>
            <a:pPr eaLnBrk="1" hangingPunct="1"/>
            <a:r>
              <a:rPr lang="en-US" smtClean="0">
                <a:ea typeface="ＭＳ Ｐゴシック" pitchFamily="34" charset="-128"/>
              </a:rPr>
              <a:t>Backgrounds in academic counseling, dropout recovery, teaching and DCFS. </a:t>
            </a:r>
          </a:p>
          <a:p>
            <a:pPr eaLnBrk="1" hangingPunct="1"/>
            <a:endParaRPr lang="en-US" smtClean="0">
              <a:ea typeface="ＭＳ Ｐゴシック" pitchFamily="34" charset="-128"/>
            </a:endParaRPr>
          </a:p>
        </p:txBody>
      </p:sp>
      <p:pic>
        <p:nvPicPr>
          <p:cNvPr id="16388" name="Picture 3"/>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001000" y="5638800"/>
            <a:ext cx="1027113" cy="1066800"/>
          </a:xfrm>
          <a:prstGeom prst="rect">
            <a:avLst/>
          </a:prstGeom>
          <a:noFill/>
          <a:ln w="9525">
            <a:noFill/>
            <a:miter lim="800000"/>
            <a:headEnd/>
            <a:tailEnd/>
          </a:ln>
        </p:spPr>
      </p:pic>
    </p:spTree>
    <p:extLst>
      <p:ext uri="{BB962C8B-B14F-4D97-AF65-F5344CB8AC3E}">
        <p14:creationId xmlns:p14="http://schemas.microsoft.com/office/powerpoint/2010/main" val="15600795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533400"/>
            <a:ext cx="8229600" cy="914400"/>
          </a:xfrm>
        </p:spPr>
        <p:txBody>
          <a:bodyPr/>
          <a:lstStyle/>
          <a:p>
            <a:pPr eaLnBrk="1" hangingPunct="1"/>
            <a:r>
              <a:rPr lang="en-US" sz="3600" smtClean="0">
                <a:ea typeface="ＭＳ Ｐゴシック" pitchFamily="34" charset="-128"/>
              </a:rPr>
              <a:t>PSA Counselor Responsibilities:</a:t>
            </a: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Services </a:t>
            </a:r>
          </a:p>
        </p:txBody>
      </p:sp>
      <p:sp>
        <p:nvSpPr>
          <p:cNvPr id="3" name="Content Placeholder 2"/>
          <p:cNvSpPr>
            <a:spLocks noGrp="1"/>
          </p:cNvSpPr>
          <p:nvPr>
            <p:ph idx="1"/>
          </p:nvPr>
        </p:nvSpPr>
        <p:spPr>
          <a:xfrm>
            <a:off x="381000" y="1905000"/>
            <a:ext cx="8763000" cy="4953000"/>
          </a:xfrm>
        </p:spPr>
        <p:txBody>
          <a:bodyPr>
            <a:normAutofit/>
          </a:bodyPr>
          <a:lstStyle/>
          <a:p>
            <a:pPr marL="457200" lvl="1" indent="-283464" eaLnBrk="1" fontAlgn="auto" hangingPunct="1">
              <a:spcAft>
                <a:spcPts val="0"/>
              </a:spcAft>
              <a:buClr>
                <a:schemeClr val="accent3"/>
              </a:buClr>
              <a:buFont typeface="Arial" pitchFamily="34" charset="0"/>
              <a:buChar char="•"/>
              <a:defRPr/>
            </a:pPr>
            <a:r>
              <a:rPr lang="en-US" sz="3600" dirty="0" smtClean="0">
                <a:ea typeface="+mn-ea"/>
              </a:rPr>
              <a:t>Outreach </a:t>
            </a:r>
          </a:p>
          <a:p>
            <a:pPr marL="457200" lvl="1" indent="-283464" eaLnBrk="1" fontAlgn="auto" hangingPunct="1">
              <a:spcAft>
                <a:spcPts val="0"/>
              </a:spcAft>
              <a:buClr>
                <a:schemeClr val="accent3"/>
              </a:buClr>
              <a:buFont typeface="Arial" pitchFamily="34" charset="0"/>
              <a:buChar char="•"/>
              <a:defRPr/>
            </a:pPr>
            <a:r>
              <a:rPr lang="en-US" sz="3600" dirty="0" smtClean="0">
                <a:ea typeface="+mn-ea"/>
              </a:rPr>
              <a:t>Direct Services</a:t>
            </a:r>
          </a:p>
          <a:p>
            <a:pPr marL="722313" lvl="2" indent="-283464" eaLnBrk="1" fontAlgn="auto" hangingPunct="1">
              <a:spcAft>
                <a:spcPts val="0"/>
              </a:spcAft>
              <a:buClr>
                <a:schemeClr val="accent3"/>
              </a:buClr>
              <a:buFont typeface="Arial" pitchFamily="34" charset="0"/>
              <a:buChar char="•"/>
              <a:defRPr/>
            </a:pPr>
            <a:r>
              <a:rPr lang="en-US" sz="2800" dirty="0" smtClean="0">
                <a:ea typeface="+mn-ea"/>
              </a:rPr>
              <a:t>Educational and Psychosocial Assessments </a:t>
            </a:r>
          </a:p>
          <a:p>
            <a:pPr marL="722313" lvl="2" indent="-283464" eaLnBrk="1" fontAlgn="auto" hangingPunct="1">
              <a:spcAft>
                <a:spcPts val="0"/>
              </a:spcAft>
              <a:buClr>
                <a:schemeClr val="accent3"/>
              </a:buClr>
              <a:buFont typeface="Arial" pitchFamily="34" charset="0"/>
              <a:buChar char="•"/>
              <a:defRPr/>
            </a:pPr>
            <a:r>
              <a:rPr lang="en-US" sz="2800" dirty="0" smtClean="0">
                <a:ea typeface="+mn-ea"/>
              </a:rPr>
              <a:t>Case Management </a:t>
            </a:r>
          </a:p>
          <a:p>
            <a:pPr marL="457200" lvl="1" indent="-283464" eaLnBrk="1" fontAlgn="auto" hangingPunct="1">
              <a:spcAft>
                <a:spcPts val="0"/>
              </a:spcAft>
              <a:buClr>
                <a:schemeClr val="accent3"/>
              </a:buClr>
              <a:buFont typeface="Arial" pitchFamily="34" charset="0"/>
              <a:buChar char="•"/>
              <a:defRPr/>
            </a:pPr>
            <a:r>
              <a:rPr lang="en-US" sz="3600" dirty="0" smtClean="0">
                <a:ea typeface="+mn-ea"/>
              </a:rPr>
              <a:t>Training </a:t>
            </a:r>
          </a:p>
          <a:p>
            <a:pPr marL="457200" lvl="1" indent="-283464" eaLnBrk="1" fontAlgn="auto" hangingPunct="1">
              <a:spcAft>
                <a:spcPts val="0"/>
              </a:spcAft>
              <a:buClr>
                <a:schemeClr val="accent3"/>
              </a:buClr>
              <a:buFont typeface="Arial" pitchFamily="34" charset="0"/>
              <a:buChar char="•"/>
              <a:defRPr/>
            </a:pPr>
            <a:r>
              <a:rPr lang="en-US" sz="3600" dirty="0" smtClean="0">
                <a:ea typeface="+mn-ea"/>
              </a:rPr>
              <a:t>Integration with LAUSD Departments</a:t>
            </a:r>
          </a:p>
          <a:p>
            <a:pPr marL="868680" lvl="1" indent="-283464" eaLnBrk="1" fontAlgn="auto" hangingPunct="1">
              <a:spcAft>
                <a:spcPts val="0"/>
              </a:spcAft>
              <a:buClr>
                <a:schemeClr val="accent3"/>
              </a:buClr>
              <a:buFont typeface="Georgia" pitchFamily="18" charset="0"/>
              <a:buNone/>
              <a:defRPr/>
            </a:pPr>
            <a:endParaRPr lang="en-US" dirty="0" smtClean="0">
              <a:ea typeface="+mn-ea"/>
            </a:endParaRPr>
          </a:p>
          <a:p>
            <a:pPr marL="868680" lvl="1" indent="-283464" eaLnBrk="1" fontAlgn="auto" hangingPunct="1">
              <a:spcAft>
                <a:spcPts val="0"/>
              </a:spcAft>
              <a:buFont typeface="Wingdings 2"/>
              <a:buChar char=""/>
              <a:defRPr/>
            </a:pPr>
            <a:endParaRPr lang="en-US" dirty="0" smtClean="0">
              <a:ea typeface="+mn-ea"/>
            </a:endParaRPr>
          </a:p>
        </p:txBody>
      </p:sp>
      <p:pic>
        <p:nvPicPr>
          <p:cNvPr id="17412" name="Picture 3"/>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001000" y="5638800"/>
            <a:ext cx="1027113" cy="1066800"/>
          </a:xfrm>
          <a:prstGeom prst="rect">
            <a:avLst/>
          </a:prstGeom>
          <a:noFill/>
          <a:ln w="9525">
            <a:noFill/>
            <a:miter lim="800000"/>
            <a:headEnd/>
            <a:tailEnd/>
          </a:ln>
        </p:spPr>
      </p:pic>
    </p:spTree>
    <p:extLst>
      <p:ext uri="{BB962C8B-B14F-4D97-AF65-F5344CB8AC3E}">
        <p14:creationId xmlns:p14="http://schemas.microsoft.com/office/powerpoint/2010/main" val="27665011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457200"/>
            <a:ext cx="8229600" cy="1066800"/>
          </a:xfrm>
        </p:spPr>
        <p:txBody>
          <a:bodyPr/>
          <a:lstStyle/>
          <a:p>
            <a:r>
              <a:rPr lang="en-US" smtClean="0">
                <a:ea typeface="ＭＳ Ｐゴシック" pitchFamily="34" charset="-128"/>
              </a:rPr>
              <a:t>YouthSource Services</a:t>
            </a:r>
          </a:p>
        </p:txBody>
      </p:sp>
      <p:sp>
        <p:nvSpPr>
          <p:cNvPr id="18435" name="Content Placeholder 2"/>
          <p:cNvSpPr>
            <a:spLocks noGrp="1"/>
          </p:cNvSpPr>
          <p:nvPr>
            <p:ph idx="1"/>
          </p:nvPr>
        </p:nvSpPr>
        <p:spPr>
          <a:xfrm>
            <a:off x="457200" y="1371600"/>
            <a:ext cx="8229600" cy="5202238"/>
          </a:xfrm>
        </p:spPr>
        <p:txBody>
          <a:bodyPr/>
          <a:lstStyle/>
          <a:p>
            <a:r>
              <a:rPr lang="en-US" sz="3200" smtClean="0">
                <a:ea typeface="ＭＳ Ｐゴシック" pitchFamily="34" charset="-128"/>
              </a:rPr>
              <a:t>Youth Employment Services for youth age 16-21</a:t>
            </a:r>
          </a:p>
          <a:p>
            <a:r>
              <a:rPr lang="en-US" sz="3200" smtClean="0">
                <a:ea typeface="ＭＳ Ｐゴシック" pitchFamily="34" charset="-128"/>
              </a:rPr>
              <a:t>Work Readiness Training</a:t>
            </a:r>
          </a:p>
          <a:p>
            <a:r>
              <a:rPr lang="en-US" sz="3200" smtClean="0">
                <a:ea typeface="ＭＳ Ｐゴシック" pitchFamily="34" charset="-128"/>
              </a:rPr>
              <a:t>Internships</a:t>
            </a:r>
          </a:p>
          <a:p>
            <a:r>
              <a:rPr lang="en-US" sz="3200" smtClean="0">
                <a:ea typeface="ＭＳ Ｐゴシック" pitchFamily="34" charset="-128"/>
              </a:rPr>
              <a:t>Job Placement </a:t>
            </a:r>
          </a:p>
          <a:p>
            <a:r>
              <a:rPr lang="en-US" sz="3200" smtClean="0">
                <a:ea typeface="ＭＳ Ｐゴシック" pitchFamily="34" charset="-128"/>
              </a:rPr>
              <a:t>Cash for College </a:t>
            </a:r>
          </a:p>
          <a:p>
            <a:r>
              <a:rPr lang="en-US" sz="3200" smtClean="0">
                <a:ea typeface="ＭＳ Ｐゴシック" pitchFamily="34" charset="-128"/>
              </a:rPr>
              <a:t>Financial assistance to complete educational goals</a:t>
            </a:r>
          </a:p>
          <a:p>
            <a:pPr lvl="1"/>
            <a:r>
              <a:rPr lang="en-US" sz="3200" smtClean="0">
                <a:ea typeface="ＭＳ Ｐゴシック" pitchFamily="34" charset="-128"/>
              </a:rPr>
              <a:t>G.E.D.</a:t>
            </a:r>
          </a:p>
          <a:p>
            <a:pPr lvl="1"/>
            <a:r>
              <a:rPr lang="en-US" sz="3200" smtClean="0">
                <a:ea typeface="ＭＳ Ｐゴシック" pitchFamily="34" charset="-128"/>
              </a:rPr>
              <a:t>Adult Education Courses</a:t>
            </a:r>
          </a:p>
          <a:p>
            <a:endParaRPr lang="en-US" smtClean="0">
              <a:ea typeface="ＭＳ Ｐゴシック" pitchFamily="34" charset="-128"/>
            </a:endParaRPr>
          </a:p>
        </p:txBody>
      </p:sp>
    </p:spTree>
    <p:extLst>
      <p:ext uri="{BB962C8B-B14F-4D97-AF65-F5344CB8AC3E}">
        <p14:creationId xmlns:p14="http://schemas.microsoft.com/office/powerpoint/2010/main" val="20376663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3400" y="838200"/>
            <a:ext cx="8229600" cy="1066800"/>
          </a:xfrm>
        </p:spPr>
        <p:txBody>
          <a:bodyPr/>
          <a:lstStyle/>
          <a:p>
            <a:r>
              <a:rPr lang="en-US" smtClean="0">
                <a:ea typeface="ＭＳ Ｐゴシック" pitchFamily="34" charset="-128"/>
              </a:rPr>
              <a:t>Data</a:t>
            </a:r>
          </a:p>
        </p:txBody>
      </p:sp>
      <p:sp>
        <p:nvSpPr>
          <p:cNvPr id="19459" name="Content Placeholder 2"/>
          <p:cNvSpPr>
            <a:spLocks noGrp="1"/>
          </p:cNvSpPr>
          <p:nvPr>
            <p:ph idx="1"/>
          </p:nvPr>
        </p:nvSpPr>
        <p:spPr>
          <a:xfrm>
            <a:off x="457200" y="1828800"/>
            <a:ext cx="8229600" cy="4745038"/>
          </a:xfrm>
        </p:spPr>
        <p:txBody>
          <a:bodyPr/>
          <a:lstStyle/>
          <a:p>
            <a:pPr algn="ctr">
              <a:buFont typeface="Georgia" pitchFamily="18" charset="0"/>
              <a:buNone/>
            </a:pPr>
            <a:r>
              <a:rPr lang="en-US" b="1" smtClean="0">
                <a:ea typeface="ＭＳ Ｐゴシック" pitchFamily="34" charset="-128"/>
              </a:rPr>
              <a:t>2012-2013</a:t>
            </a:r>
          </a:p>
          <a:p>
            <a:r>
              <a:rPr lang="en-US" smtClean="0">
                <a:ea typeface="ＭＳ Ｐゴシック" pitchFamily="34" charset="-128"/>
              </a:rPr>
              <a:t>5,394 Educational Assessments by PSA Counselor</a:t>
            </a:r>
          </a:p>
          <a:p>
            <a:r>
              <a:rPr lang="en-US" smtClean="0">
                <a:ea typeface="ＭＳ Ｐゴシック" pitchFamily="34" charset="-128"/>
              </a:rPr>
              <a:t>2,910 enrolled in Youth Source System</a:t>
            </a:r>
          </a:p>
          <a:p>
            <a:r>
              <a:rPr lang="en-US" smtClean="0">
                <a:ea typeface="ＭＳ Ｐゴシック" pitchFamily="34" charset="-128"/>
              </a:rPr>
              <a:t>972 high school dropouts were returned to school</a:t>
            </a:r>
          </a:p>
          <a:p>
            <a:pPr>
              <a:buFont typeface="Georgia" pitchFamily="18" charset="0"/>
              <a:buNone/>
            </a:pPr>
            <a:endParaRPr lang="en-US" smtClean="0">
              <a:ea typeface="ＭＳ Ｐゴシック" pitchFamily="34" charset="-128"/>
            </a:endParaRPr>
          </a:p>
          <a:p>
            <a:pPr algn="ctr">
              <a:buFont typeface="Georgia" pitchFamily="18" charset="0"/>
              <a:buNone/>
            </a:pPr>
            <a:r>
              <a:rPr lang="en-US" b="1" smtClean="0">
                <a:ea typeface="ＭＳ Ｐゴシック" pitchFamily="34" charset="-128"/>
              </a:rPr>
              <a:t>2013-2014</a:t>
            </a:r>
          </a:p>
          <a:p>
            <a:r>
              <a:rPr lang="en-US" smtClean="0">
                <a:ea typeface="ＭＳ Ｐゴシック" pitchFamily="34" charset="-128"/>
              </a:rPr>
              <a:t>2,880 Educational Assessments as of 1/31/14</a:t>
            </a:r>
          </a:p>
        </p:txBody>
      </p:sp>
    </p:spTree>
    <p:extLst>
      <p:ext uri="{BB962C8B-B14F-4D97-AF65-F5344CB8AC3E}">
        <p14:creationId xmlns:p14="http://schemas.microsoft.com/office/powerpoint/2010/main" val="229543199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fontScale="90000"/>
          </a:bodyPr>
          <a:lstStyle/>
          <a:p>
            <a:pPr eaLnBrk="1" fontAlgn="auto" hangingPunct="1">
              <a:spcAft>
                <a:spcPts val="0"/>
              </a:spcAft>
              <a:defRPr/>
            </a:pPr>
            <a:r>
              <a:rPr lang="en-US" dirty="0" smtClean="0">
                <a:ea typeface="+mj-ea"/>
              </a:rPr>
              <a:t>Truancy Diversion Program (TDP) </a:t>
            </a:r>
            <a:r>
              <a:rPr lang="en-US" dirty="0" smtClean="0">
                <a:solidFill>
                  <a:schemeClr val="bg2">
                    <a:lumMod val="75000"/>
                  </a:schemeClr>
                </a:solidFill>
                <a:ea typeface="+mj-ea"/>
              </a:rPr>
              <a:t>Overview</a:t>
            </a:r>
            <a:endParaRPr lang="en-US" dirty="0">
              <a:solidFill>
                <a:schemeClr val="bg2">
                  <a:lumMod val="75000"/>
                </a:schemeClr>
              </a:solidFill>
              <a:ea typeface="+mj-ea"/>
            </a:endParaRPr>
          </a:p>
        </p:txBody>
      </p:sp>
      <p:graphicFrame>
        <p:nvGraphicFramePr>
          <p:cNvPr id="5" name="Diagram 4"/>
          <p:cNvGraphicFramePr/>
          <p:nvPr/>
        </p:nvGraphicFramePr>
        <p:xfrm>
          <a:off x="1143000" y="2133600"/>
          <a:ext cx="7162800" cy="452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51551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228600" y="1828800"/>
            <a:ext cx="8534400" cy="4745038"/>
          </a:xfrm>
        </p:spPr>
        <p:txBody>
          <a:bodyPr/>
          <a:lstStyle/>
          <a:p>
            <a:pPr eaLnBrk="1" hangingPunct="1"/>
            <a:r>
              <a:rPr lang="en-US" smtClean="0">
                <a:ea typeface="ＭＳ Ｐゴシック" pitchFamily="34" charset="-128"/>
              </a:rPr>
              <a:t>Provide meaningful interventions to students that have violated the Daytime Curfew Law and their families</a:t>
            </a:r>
          </a:p>
          <a:p>
            <a:pPr lvl="1" eaLnBrk="1" hangingPunct="1"/>
            <a:r>
              <a:rPr lang="en-US" smtClean="0">
                <a:ea typeface="ＭＳ Ｐゴシック" pitchFamily="34" charset="-128"/>
              </a:rPr>
              <a:t>Identify root causes</a:t>
            </a:r>
          </a:p>
          <a:p>
            <a:pPr lvl="1" eaLnBrk="1" hangingPunct="1"/>
            <a:r>
              <a:rPr lang="en-US" smtClean="0">
                <a:ea typeface="ＭＳ Ｐゴシック" pitchFamily="34" charset="-128"/>
              </a:rPr>
              <a:t>Conduct educational and psychosocial assessments</a:t>
            </a:r>
          </a:p>
          <a:p>
            <a:pPr lvl="1" eaLnBrk="1" hangingPunct="1"/>
            <a:r>
              <a:rPr lang="en-US" smtClean="0">
                <a:ea typeface="ＭＳ Ｐゴシック" pitchFamily="34" charset="-128"/>
              </a:rPr>
              <a:t>Engage parents/students in an off-campus environment</a:t>
            </a:r>
          </a:p>
          <a:p>
            <a:pPr lvl="1" eaLnBrk="1" hangingPunct="1"/>
            <a:r>
              <a:rPr lang="en-US" smtClean="0">
                <a:ea typeface="ＭＳ Ｐゴシック" pitchFamily="34" charset="-128"/>
              </a:rPr>
              <a:t>Educate parents/students regarding laws, options, benefits of school attendance</a:t>
            </a:r>
          </a:p>
          <a:p>
            <a:pPr lvl="1" eaLnBrk="1" hangingPunct="1"/>
            <a:r>
              <a:rPr lang="en-US" smtClean="0">
                <a:ea typeface="ＭＳ Ｐゴシック" pitchFamily="34" charset="-128"/>
              </a:rPr>
              <a:t>Encourage parents/students to take advantage </a:t>
            </a:r>
          </a:p>
          <a:p>
            <a:pPr lvl="1" eaLnBrk="1" hangingPunct="1">
              <a:buFont typeface="Georgia" pitchFamily="18" charset="0"/>
              <a:buNone/>
            </a:pPr>
            <a:r>
              <a:rPr lang="en-US" smtClean="0">
                <a:ea typeface="ＭＳ Ｐゴシック" pitchFamily="34" charset="-128"/>
              </a:rPr>
              <a:t>   of resources</a:t>
            </a:r>
          </a:p>
        </p:txBody>
      </p:sp>
      <p:sp>
        <p:nvSpPr>
          <p:cNvPr id="21507" name="Title 1"/>
          <p:cNvSpPr>
            <a:spLocks noGrp="1"/>
          </p:cNvSpPr>
          <p:nvPr>
            <p:ph type="title"/>
          </p:nvPr>
        </p:nvSpPr>
        <p:spPr>
          <a:xfrm>
            <a:off x="457200" y="762000"/>
            <a:ext cx="8229600" cy="1066800"/>
          </a:xfrm>
        </p:spPr>
        <p:txBody>
          <a:bodyPr/>
          <a:lstStyle/>
          <a:p>
            <a:pPr eaLnBrk="1" hangingPunct="1"/>
            <a:r>
              <a:rPr lang="en-US" smtClean="0">
                <a:ea typeface="ＭＳ Ｐゴシック" pitchFamily="34" charset="-128"/>
              </a:rPr>
              <a:t>Goal of Truancy Diversion</a:t>
            </a:r>
          </a:p>
        </p:txBody>
      </p:sp>
      <p:pic>
        <p:nvPicPr>
          <p:cNvPr id="21508" name="Picture 3"/>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001000" y="5638800"/>
            <a:ext cx="1027113" cy="1066800"/>
          </a:xfrm>
          <a:prstGeom prst="rect">
            <a:avLst/>
          </a:prstGeom>
          <a:noFill/>
          <a:ln w="9525">
            <a:noFill/>
            <a:miter lim="800000"/>
            <a:headEnd/>
            <a:tailEnd/>
          </a:ln>
        </p:spPr>
      </p:pic>
    </p:spTree>
    <p:extLst>
      <p:ext uri="{BB962C8B-B14F-4D97-AF65-F5344CB8AC3E}">
        <p14:creationId xmlns:p14="http://schemas.microsoft.com/office/powerpoint/2010/main" val="237195317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841</Words>
  <Application>Microsoft Macintosh PowerPoint</Application>
  <PresentationFormat>On-screen Show (4:3)</PresentationFormat>
  <Paragraphs>133</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vt:lpstr>
      <vt:lpstr>City Partnership </vt:lpstr>
      <vt:lpstr>PowerPoint Presentation</vt:lpstr>
      <vt:lpstr>Pupil Services and Attendance Counselor: Education and Experience </vt:lpstr>
      <vt:lpstr>City Partnership PSA Counselors</vt:lpstr>
      <vt:lpstr>PSA Counselor Responsibilities: Services </vt:lpstr>
      <vt:lpstr>YouthSource Services</vt:lpstr>
      <vt:lpstr>Data</vt:lpstr>
      <vt:lpstr>Truancy Diversion Program (TDP) Overview</vt:lpstr>
      <vt:lpstr>Goal of Truancy Diversion</vt:lpstr>
      <vt:lpstr>Arrest Diversion Program </vt:lpstr>
      <vt:lpstr>Additional Grants/Resources</vt:lpstr>
      <vt:lpstr>Opportunity Youth Incentive Fund </vt:lpstr>
      <vt:lpstr>National Model </vt:lpstr>
      <vt:lpstr>PowerPoint Presentation</vt:lpstr>
      <vt:lpstr>PowerPoint Presentation</vt:lpstr>
    </vt:vector>
  </TitlesOfParts>
  <Company>American Youth Policy Forum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 Knowles</dc:creator>
  <cp:lastModifiedBy>George Knowles</cp:lastModifiedBy>
  <cp:revision>2</cp:revision>
  <dcterms:created xsi:type="dcterms:W3CDTF">2014-04-04T18:40:13Z</dcterms:created>
  <dcterms:modified xsi:type="dcterms:W3CDTF">2014-04-04T18:40:40Z</dcterms:modified>
</cp:coreProperties>
</file>