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5" r:id="rId4"/>
    <p:sldMasterId id="2147483697" r:id="rId5"/>
    <p:sldMasterId id="2147483710" r:id="rId6"/>
  </p:sldMasterIdLst>
  <p:notesMasterIdLst>
    <p:notesMasterId r:id="rId56"/>
  </p:notesMasterIdLst>
  <p:handoutMasterIdLst>
    <p:handoutMasterId r:id="rId57"/>
  </p:handoutMasterIdLst>
  <p:sldIdLst>
    <p:sldId id="631" r:id="rId7"/>
    <p:sldId id="630" r:id="rId8"/>
    <p:sldId id="596" r:id="rId9"/>
    <p:sldId id="598" r:id="rId10"/>
    <p:sldId id="558" r:id="rId11"/>
    <p:sldId id="597" r:id="rId12"/>
    <p:sldId id="599" r:id="rId13"/>
    <p:sldId id="600" r:id="rId14"/>
    <p:sldId id="601" r:id="rId15"/>
    <p:sldId id="602" r:id="rId16"/>
    <p:sldId id="569" r:id="rId17"/>
    <p:sldId id="603" r:id="rId18"/>
    <p:sldId id="592" r:id="rId19"/>
    <p:sldId id="593" r:id="rId20"/>
    <p:sldId id="604" r:id="rId21"/>
    <p:sldId id="561" r:id="rId22"/>
    <p:sldId id="452" r:id="rId23"/>
    <p:sldId id="605" r:id="rId24"/>
    <p:sldId id="595" r:id="rId25"/>
    <p:sldId id="476" r:id="rId26"/>
    <p:sldId id="574" r:id="rId27"/>
    <p:sldId id="573" r:id="rId28"/>
    <p:sldId id="575" r:id="rId29"/>
    <p:sldId id="584" r:id="rId30"/>
    <p:sldId id="576" r:id="rId31"/>
    <p:sldId id="577" r:id="rId32"/>
    <p:sldId id="583" r:id="rId33"/>
    <p:sldId id="607" r:id="rId34"/>
    <p:sldId id="608" r:id="rId35"/>
    <p:sldId id="609" r:id="rId36"/>
    <p:sldId id="610" r:id="rId37"/>
    <p:sldId id="611" r:id="rId38"/>
    <p:sldId id="612" r:id="rId39"/>
    <p:sldId id="613" r:id="rId40"/>
    <p:sldId id="614" r:id="rId41"/>
    <p:sldId id="615" r:id="rId42"/>
    <p:sldId id="616" r:id="rId43"/>
    <p:sldId id="617" r:id="rId44"/>
    <p:sldId id="618" r:id="rId45"/>
    <p:sldId id="619" r:id="rId46"/>
    <p:sldId id="620" r:id="rId47"/>
    <p:sldId id="621" r:id="rId48"/>
    <p:sldId id="622" r:id="rId49"/>
    <p:sldId id="623" r:id="rId50"/>
    <p:sldId id="624" r:id="rId51"/>
    <p:sldId id="625" r:id="rId52"/>
    <p:sldId id="626" r:id="rId53"/>
    <p:sldId id="627" r:id="rId54"/>
    <p:sldId id="628"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75743" autoAdjust="0"/>
  </p:normalViewPr>
  <p:slideViewPr>
    <p:cSldViewPr>
      <p:cViewPr varScale="1">
        <p:scale>
          <a:sx n="61" d="100"/>
          <a:sy n="61" d="100"/>
        </p:scale>
        <p:origin x="-18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2366" y="8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F:\Flashbasic%20laptopbackup\Surveys%2009-10\Memphis%202010\Memphis%20Secondary%20METplus%20v9\Four%20middle%20schools%20graph.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F:\Flashbasic%20laptopbackup\Tripod%202010-1011\Hoke%20County\Factor%20analysis%20of%20Hoak%20Second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200" dirty="0"/>
              <a:t>Classroom </a:t>
            </a:r>
            <a:r>
              <a:rPr lang="en-US" sz="2200" dirty="0">
                <a:solidFill>
                  <a:srgbClr val="0070C0"/>
                </a:solidFill>
              </a:rPr>
              <a:t>average levels of agreement </a:t>
            </a:r>
            <a:r>
              <a:rPr lang="en-US" sz="2200" dirty="0"/>
              <a:t>with </a:t>
            </a:r>
            <a:r>
              <a:rPr lang="en-US" sz="2200" dirty="0" smtClean="0"/>
              <a:t>7Cs </a:t>
            </a:r>
            <a:r>
              <a:rPr lang="en-US" sz="2200" dirty="0"/>
              <a:t>items</a:t>
            </a:r>
          </a:p>
          <a:p>
            <a:pPr>
              <a:defRPr/>
            </a:pPr>
            <a:r>
              <a:rPr lang="en-US" sz="2200" dirty="0"/>
              <a:t>in </a:t>
            </a:r>
            <a:r>
              <a:rPr lang="en-US" sz="2200" dirty="0">
                <a:solidFill>
                  <a:srgbClr val="0070C0"/>
                </a:solidFill>
              </a:rPr>
              <a:t>four </a:t>
            </a:r>
            <a:r>
              <a:rPr lang="en-US" sz="2200" dirty="0" smtClean="0">
                <a:solidFill>
                  <a:srgbClr val="0070C0"/>
                </a:solidFill>
              </a:rPr>
              <a:t>urban middle </a:t>
            </a:r>
            <a:r>
              <a:rPr lang="en-US" sz="2200" dirty="0">
                <a:solidFill>
                  <a:srgbClr val="0070C0"/>
                </a:solidFill>
              </a:rPr>
              <a:t>schools</a:t>
            </a:r>
            <a:r>
              <a:rPr lang="en-US" sz="2200" dirty="0"/>
              <a:t>.  </a:t>
            </a:r>
            <a:endParaRPr lang="en-US" sz="2200" dirty="0" smtClean="0"/>
          </a:p>
          <a:p>
            <a:pPr>
              <a:defRPr/>
            </a:pPr>
            <a:r>
              <a:rPr lang="en-US" sz="1800" dirty="0" smtClean="0"/>
              <a:t>(Each</a:t>
            </a:r>
            <a:r>
              <a:rPr lang="en-US" sz="1800" baseline="0" dirty="0" smtClean="0"/>
              <a:t> </a:t>
            </a:r>
            <a:r>
              <a:rPr lang="en-US" sz="1800" baseline="0" dirty="0"/>
              <a:t>dot represents a classroom </a:t>
            </a:r>
            <a:r>
              <a:rPr lang="en-US" sz="1800" baseline="0" dirty="0" smtClean="0"/>
              <a:t>with </a:t>
            </a:r>
            <a:r>
              <a:rPr lang="en-US" sz="1800" baseline="0" dirty="0"/>
              <a:t>between 10 and 50 </a:t>
            </a:r>
            <a:r>
              <a:rPr lang="en-US" sz="1800" baseline="0" dirty="0" smtClean="0"/>
              <a:t>students.)</a:t>
            </a:r>
            <a:endParaRPr lang="en-US" sz="1200" dirty="0"/>
          </a:p>
        </c:rich>
      </c:tx>
      <c:layout/>
      <c:overlay val="0"/>
    </c:title>
    <c:autoTitleDeleted val="0"/>
    <c:plotArea>
      <c:layout/>
      <c:scatterChart>
        <c:scatterStyle val="lineMarker"/>
        <c:varyColors val="0"/>
        <c:ser>
          <c:idx val="0"/>
          <c:order val="0"/>
          <c:spPr>
            <a:ln w="25400">
              <a:noFill/>
            </a:ln>
          </c:spPr>
          <c:yVal>
            <c:numRef>
              <c:f>Sheet1!$K$12:$K$229</c:f>
              <c:numCache>
                <c:formatCode>0</c:formatCode>
                <c:ptCount val="218"/>
                <c:pt idx="0">
                  <c:v>23.49929599999999</c:v>
                </c:pt>
                <c:pt idx="1">
                  <c:v>23.76885500000002</c:v>
                </c:pt>
                <c:pt idx="2">
                  <c:v>24.508928</c:v>
                </c:pt>
                <c:pt idx="3">
                  <c:v>25.65410700000006</c:v>
                </c:pt>
                <c:pt idx="4">
                  <c:v>34.02838500000021</c:v>
                </c:pt>
                <c:pt idx="5">
                  <c:v>34.44822300000001</c:v>
                </c:pt>
                <c:pt idx="6">
                  <c:v>40.177356</c:v>
                </c:pt>
                <c:pt idx="7">
                  <c:v>41.374829</c:v>
                </c:pt>
                <c:pt idx="8">
                  <c:v>43.32629600000001</c:v>
                </c:pt>
                <c:pt idx="9">
                  <c:v>44.756803</c:v>
                </c:pt>
                <c:pt idx="10">
                  <c:v>45.185454</c:v>
                </c:pt>
                <c:pt idx="11">
                  <c:v>46.21413800000001</c:v>
                </c:pt>
                <c:pt idx="12">
                  <c:v>46.363945</c:v>
                </c:pt>
                <c:pt idx="13">
                  <c:v>46.505101</c:v>
                </c:pt>
                <c:pt idx="14">
                  <c:v>46.680129</c:v>
                </c:pt>
                <c:pt idx="15">
                  <c:v>47.616077</c:v>
                </c:pt>
                <c:pt idx="16">
                  <c:v>49.18997200000001</c:v>
                </c:pt>
                <c:pt idx="17">
                  <c:v>50.347619</c:v>
                </c:pt>
                <c:pt idx="18">
                  <c:v>50.440286</c:v>
                </c:pt>
                <c:pt idx="19">
                  <c:v>51.121504</c:v>
                </c:pt>
                <c:pt idx="20">
                  <c:v>51.666667</c:v>
                </c:pt>
                <c:pt idx="21">
                  <c:v>52.039601</c:v>
                </c:pt>
                <c:pt idx="22">
                  <c:v>52.117347</c:v>
                </c:pt>
                <c:pt idx="23">
                  <c:v>52.26125000000001</c:v>
                </c:pt>
                <c:pt idx="24">
                  <c:v>53.416477</c:v>
                </c:pt>
                <c:pt idx="25">
                  <c:v>54.94331000000001</c:v>
                </c:pt>
                <c:pt idx="26">
                  <c:v>54.98768399999991</c:v>
                </c:pt>
                <c:pt idx="27">
                  <c:v>55.489195</c:v>
                </c:pt>
                <c:pt idx="28">
                  <c:v>56.478984</c:v>
                </c:pt>
                <c:pt idx="29">
                  <c:v>58.044021</c:v>
                </c:pt>
                <c:pt idx="30">
                  <c:v>59.19167500000001</c:v>
                </c:pt>
                <c:pt idx="31">
                  <c:v>59.35815</c:v>
                </c:pt>
                <c:pt idx="32">
                  <c:v>59.63913600000026</c:v>
                </c:pt>
                <c:pt idx="33">
                  <c:v>59.73001600000001</c:v>
                </c:pt>
                <c:pt idx="34">
                  <c:v>61.51128699999995</c:v>
                </c:pt>
                <c:pt idx="35">
                  <c:v>62.584294</c:v>
                </c:pt>
                <c:pt idx="36">
                  <c:v>62.69421300000001</c:v>
                </c:pt>
                <c:pt idx="37">
                  <c:v>62.73015800000058</c:v>
                </c:pt>
                <c:pt idx="38">
                  <c:v>63.91043</c:v>
                </c:pt>
                <c:pt idx="39">
                  <c:v>66.54061400000118</c:v>
                </c:pt>
                <c:pt idx="40">
                  <c:v>69.64829799999998</c:v>
                </c:pt>
                <c:pt idx="41">
                  <c:v>71.33830199999957</c:v>
                </c:pt>
                <c:pt idx="42">
                  <c:v>72.77559599999998</c:v>
                </c:pt>
                <c:pt idx="43">
                  <c:v>74.28976199999998</c:v>
                </c:pt>
                <c:pt idx="44">
                  <c:v>75.7679230000001</c:v>
                </c:pt>
                <c:pt idx="45">
                  <c:v>78.050292</c:v>
                </c:pt>
                <c:pt idx="46">
                  <c:v>80.030921</c:v>
                </c:pt>
                <c:pt idx="48">
                  <c:v>25.02653099999977</c:v>
                </c:pt>
                <c:pt idx="49">
                  <c:v>28.34062099999986</c:v>
                </c:pt>
                <c:pt idx="50">
                  <c:v>28.668695</c:v>
                </c:pt>
                <c:pt idx="51">
                  <c:v>28.767574</c:v>
                </c:pt>
                <c:pt idx="52">
                  <c:v>29.94472699999964</c:v>
                </c:pt>
                <c:pt idx="53">
                  <c:v>30.04676899999999</c:v>
                </c:pt>
                <c:pt idx="54">
                  <c:v>30.778668</c:v>
                </c:pt>
                <c:pt idx="55">
                  <c:v>32.140428</c:v>
                </c:pt>
                <c:pt idx="56">
                  <c:v>33.77467</c:v>
                </c:pt>
                <c:pt idx="57">
                  <c:v>33.897707</c:v>
                </c:pt>
                <c:pt idx="58">
                  <c:v>34.25955000000001</c:v>
                </c:pt>
                <c:pt idx="59">
                  <c:v>34.95446499999932</c:v>
                </c:pt>
                <c:pt idx="60">
                  <c:v>37.634264</c:v>
                </c:pt>
                <c:pt idx="61">
                  <c:v>38.131908</c:v>
                </c:pt>
                <c:pt idx="62">
                  <c:v>39.20809300000001</c:v>
                </c:pt>
                <c:pt idx="63">
                  <c:v>39.741805</c:v>
                </c:pt>
                <c:pt idx="64">
                  <c:v>41.094104</c:v>
                </c:pt>
                <c:pt idx="65">
                  <c:v>41.61534800000001</c:v>
                </c:pt>
                <c:pt idx="66">
                  <c:v>42.949179</c:v>
                </c:pt>
                <c:pt idx="67">
                  <c:v>43.430838</c:v>
                </c:pt>
                <c:pt idx="68">
                  <c:v>44.23859000000052</c:v>
                </c:pt>
                <c:pt idx="69">
                  <c:v>44.840754</c:v>
                </c:pt>
                <c:pt idx="70">
                  <c:v>45.79081700000001</c:v>
                </c:pt>
                <c:pt idx="71">
                  <c:v>46.828231</c:v>
                </c:pt>
                <c:pt idx="72">
                  <c:v>46.977324</c:v>
                </c:pt>
                <c:pt idx="73">
                  <c:v>47.986392</c:v>
                </c:pt>
                <c:pt idx="74">
                  <c:v>50.40816200000001</c:v>
                </c:pt>
                <c:pt idx="75">
                  <c:v>52.22178500000001</c:v>
                </c:pt>
                <c:pt idx="76">
                  <c:v>53.609694</c:v>
                </c:pt>
                <c:pt idx="77">
                  <c:v>53.99281800000011</c:v>
                </c:pt>
                <c:pt idx="78">
                  <c:v>55.553935</c:v>
                </c:pt>
                <c:pt idx="79">
                  <c:v>57.570643</c:v>
                </c:pt>
                <c:pt idx="80">
                  <c:v>58.34367</c:v>
                </c:pt>
                <c:pt idx="81">
                  <c:v>58.59343800000001</c:v>
                </c:pt>
                <c:pt idx="82">
                  <c:v>60.074829</c:v>
                </c:pt>
                <c:pt idx="83">
                  <c:v>60.159714</c:v>
                </c:pt>
                <c:pt idx="84">
                  <c:v>61.145529</c:v>
                </c:pt>
                <c:pt idx="85">
                  <c:v>62.800711</c:v>
                </c:pt>
                <c:pt idx="86">
                  <c:v>63.064625</c:v>
                </c:pt>
                <c:pt idx="87">
                  <c:v>63.806283</c:v>
                </c:pt>
                <c:pt idx="88">
                  <c:v>64.563761</c:v>
                </c:pt>
                <c:pt idx="89">
                  <c:v>64.94816900000007</c:v>
                </c:pt>
                <c:pt idx="90">
                  <c:v>65.14285499999998</c:v>
                </c:pt>
                <c:pt idx="91">
                  <c:v>67.37925099999998</c:v>
                </c:pt>
                <c:pt idx="92">
                  <c:v>67.52957699999993</c:v>
                </c:pt>
                <c:pt idx="93">
                  <c:v>67.767471</c:v>
                </c:pt>
                <c:pt idx="94">
                  <c:v>68.664561</c:v>
                </c:pt>
                <c:pt idx="95">
                  <c:v>69.827315</c:v>
                </c:pt>
                <c:pt idx="96">
                  <c:v>71.092015</c:v>
                </c:pt>
                <c:pt idx="97">
                  <c:v>75.93600300000004</c:v>
                </c:pt>
                <c:pt idx="98">
                  <c:v>76.06161500000092</c:v>
                </c:pt>
                <c:pt idx="99">
                  <c:v>82.473989</c:v>
                </c:pt>
                <c:pt idx="101">
                  <c:v>7.5725026</c:v>
                </c:pt>
                <c:pt idx="102">
                  <c:v>14.688507</c:v>
                </c:pt>
                <c:pt idx="103">
                  <c:v>17.031539</c:v>
                </c:pt>
                <c:pt idx="104">
                  <c:v>19.49806299999977</c:v>
                </c:pt>
                <c:pt idx="105">
                  <c:v>19.737339</c:v>
                </c:pt>
                <c:pt idx="106">
                  <c:v>25.81478000000002</c:v>
                </c:pt>
                <c:pt idx="107">
                  <c:v>28.17346999999999</c:v>
                </c:pt>
                <c:pt idx="108">
                  <c:v>28.56722899999999</c:v>
                </c:pt>
                <c:pt idx="109">
                  <c:v>29.96976499999987</c:v>
                </c:pt>
                <c:pt idx="110">
                  <c:v>30.353535</c:v>
                </c:pt>
                <c:pt idx="111">
                  <c:v>33.083049</c:v>
                </c:pt>
                <c:pt idx="112">
                  <c:v>33.721654</c:v>
                </c:pt>
                <c:pt idx="113">
                  <c:v>34.303075</c:v>
                </c:pt>
                <c:pt idx="114">
                  <c:v>38.156886</c:v>
                </c:pt>
                <c:pt idx="115">
                  <c:v>40.348895</c:v>
                </c:pt>
                <c:pt idx="116">
                  <c:v>41.915432</c:v>
                </c:pt>
                <c:pt idx="117">
                  <c:v>42.015495</c:v>
                </c:pt>
                <c:pt idx="118">
                  <c:v>42.380952</c:v>
                </c:pt>
                <c:pt idx="119">
                  <c:v>44.045729</c:v>
                </c:pt>
                <c:pt idx="120">
                  <c:v>44.291898</c:v>
                </c:pt>
                <c:pt idx="121">
                  <c:v>44.914964</c:v>
                </c:pt>
                <c:pt idx="122">
                  <c:v>46.24111800000021</c:v>
                </c:pt>
                <c:pt idx="123">
                  <c:v>46.382784</c:v>
                </c:pt>
                <c:pt idx="124">
                  <c:v>46.697847</c:v>
                </c:pt>
                <c:pt idx="125">
                  <c:v>48.661321</c:v>
                </c:pt>
                <c:pt idx="126">
                  <c:v>49.26360500000001</c:v>
                </c:pt>
                <c:pt idx="127">
                  <c:v>49.468693</c:v>
                </c:pt>
                <c:pt idx="128">
                  <c:v>49.95748199999932</c:v>
                </c:pt>
                <c:pt idx="129">
                  <c:v>50.800453</c:v>
                </c:pt>
                <c:pt idx="130">
                  <c:v>51.58411200000001</c:v>
                </c:pt>
                <c:pt idx="131">
                  <c:v>52.813336</c:v>
                </c:pt>
                <c:pt idx="132">
                  <c:v>52.937767</c:v>
                </c:pt>
                <c:pt idx="133">
                  <c:v>55.110544</c:v>
                </c:pt>
                <c:pt idx="134">
                  <c:v>55.18221500000006</c:v>
                </c:pt>
                <c:pt idx="135">
                  <c:v>55.78231200000067</c:v>
                </c:pt>
                <c:pt idx="136">
                  <c:v>55.903879</c:v>
                </c:pt>
                <c:pt idx="137">
                  <c:v>55.978599</c:v>
                </c:pt>
                <c:pt idx="138">
                  <c:v>55.986394</c:v>
                </c:pt>
                <c:pt idx="139">
                  <c:v>59.219386</c:v>
                </c:pt>
                <c:pt idx="140">
                  <c:v>60.272817</c:v>
                </c:pt>
                <c:pt idx="141">
                  <c:v>61.24597200000051</c:v>
                </c:pt>
                <c:pt idx="142">
                  <c:v>61.856742</c:v>
                </c:pt>
                <c:pt idx="143">
                  <c:v>61.952945</c:v>
                </c:pt>
                <c:pt idx="144">
                  <c:v>61.97108799999996</c:v>
                </c:pt>
                <c:pt idx="145">
                  <c:v>62.347375</c:v>
                </c:pt>
                <c:pt idx="146">
                  <c:v>62.709083</c:v>
                </c:pt>
                <c:pt idx="147">
                  <c:v>63.68655000000001</c:v>
                </c:pt>
                <c:pt idx="148">
                  <c:v>66.46501400000002</c:v>
                </c:pt>
                <c:pt idx="149">
                  <c:v>69.305149</c:v>
                </c:pt>
                <c:pt idx="150">
                  <c:v>70.45391900000002</c:v>
                </c:pt>
                <c:pt idx="151">
                  <c:v>71.90721800000032</c:v>
                </c:pt>
                <c:pt idx="152">
                  <c:v>73.259121</c:v>
                </c:pt>
                <c:pt idx="154">
                  <c:v>14.069264</c:v>
                </c:pt>
                <c:pt idx="155">
                  <c:v>16.88165</c:v>
                </c:pt>
                <c:pt idx="156">
                  <c:v>19.346183</c:v>
                </c:pt>
                <c:pt idx="157">
                  <c:v>21.15717100000033</c:v>
                </c:pt>
                <c:pt idx="158">
                  <c:v>21.51700700000006</c:v>
                </c:pt>
                <c:pt idx="159">
                  <c:v>24.52062099999977</c:v>
                </c:pt>
                <c:pt idx="160">
                  <c:v>24.606324</c:v>
                </c:pt>
                <c:pt idx="161">
                  <c:v>27.320578</c:v>
                </c:pt>
                <c:pt idx="162">
                  <c:v>27.94836099999977</c:v>
                </c:pt>
                <c:pt idx="163">
                  <c:v>29.041949</c:v>
                </c:pt>
                <c:pt idx="164">
                  <c:v>31.244182</c:v>
                </c:pt>
                <c:pt idx="165">
                  <c:v>31.26350499999977</c:v>
                </c:pt>
                <c:pt idx="166">
                  <c:v>31.44019299999966</c:v>
                </c:pt>
                <c:pt idx="167">
                  <c:v>32.755101</c:v>
                </c:pt>
                <c:pt idx="168">
                  <c:v>32.968001</c:v>
                </c:pt>
                <c:pt idx="169">
                  <c:v>33.910755</c:v>
                </c:pt>
                <c:pt idx="170">
                  <c:v>34.880952</c:v>
                </c:pt>
                <c:pt idx="171">
                  <c:v>36.288041</c:v>
                </c:pt>
                <c:pt idx="172">
                  <c:v>37.76530600000055</c:v>
                </c:pt>
                <c:pt idx="173">
                  <c:v>37.946428</c:v>
                </c:pt>
                <c:pt idx="174">
                  <c:v>38.006694</c:v>
                </c:pt>
                <c:pt idx="175">
                  <c:v>40.37334000000001</c:v>
                </c:pt>
                <c:pt idx="176">
                  <c:v>40.907737</c:v>
                </c:pt>
                <c:pt idx="177">
                  <c:v>41.57596400000001</c:v>
                </c:pt>
                <c:pt idx="178">
                  <c:v>41.820861</c:v>
                </c:pt>
                <c:pt idx="179">
                  <c:v>42.143887</c:v>
                </c:pt>
                <c:pt idx="180">
                  <c:v>42.371795</c:v>
                </c:pt>
                <c:pt idx="181">
                  <c:v>42.586882</c:v>
                </c:pt>
                <c:pt idx="182">
                  <c:v>43.28798</c:v>
                </c:pt>
                <c:pt idx="183">
                  <c:v>44.379818</c:v>
                </c:pt>
                <c:pt idx="184">
                  <c:v>45.60752</c:v>
                </c:pt>
                <c:pt idx="185">
                  <c:v>46.956916</c:v>
                </c:pt>
                <c:pt idx="186">
                  <c:v>47.24631600000021</c:v>
                </c:pt>
                <c:pt idx="187">
                  <c:v>48.430838</c:v>
                </c:pt>
                <c:pt idx="188">
                  <c:v>48.962443</c:v>
                </c:pt>
                <c:pt idx="189">
                  <c:v>49.267006</c:v>
                </c:pt>
                <c:pt idx="190">
                  <c:v>49.455267</c:v>
                </c:pt>
                <c:pt idx="191">
                  <c:v>49.496599</c:v>
                </c:pt>
                <c:pt idx="192">
                  <c:v>49.751983</c:v>
                </c:pt>
                <c:pt idx="193">
                  <c:v>50.33446699999998</c:v>
                </c:pt>
                <c:pt idx="194">
                  <c:v>50.346209</c:v>
                </c:pt>
                <c:pt idx="195">
                  <c:v>50.953442</c:v>
                </c:pt>
                <c:pt idx="196">
                  <c:v>51.640501</c:v>
                </c:pt>
                <c:pt idx="197">
                  <c:v>52.636054</c:v>
                </c:pt>
                <c:pt idx="198">
                  <c:v>53.26652000000016</c:v>
                </c:pt>
                <c:pt idx="199">
                  <c:v>55.009717</c:v>
                </c:pt>
                <c:pt idx="200">
                  <c:v>55.910311</c:v>
                </c:pt>
                <c:pt idx="201">
                  <c:v>56.11678000000001</c:v>
                </c:pt>
                <c:pt idx="202">
                  <c:v>57.52621800000016</c:v>
                </c:pt>
                <c:pt idx="203">
                  <c:v>58.31915900000001</c:v>
                </c:pt>
                <c:pt idx="204">
                  <c:v>58.63297700000001</c:v>
                </c:pt>
                <c:pt idx="205">
                  <c:v>58.739949</c:v>
                </c:pt>
                <c:pt idx="206">
                  <c:v>60.55838900000001</c:v>
                </c:pt>
                <c:pt idx="207">
                  <c:v>60.733496</c:v>
                </c:pt>
                <c:pt idx="208">
                  <c:v>60.759636</c:v>
                </c:pt>
                <c:pt idx="209">
                  <c:v>61.280706</c:v>
                </c:pt>
                <c:pt idx="210">
                  <c:v>61.75701400000001</c:v>
                </c:pt>
                <c:pt idx="211">
                  <c:v>63.10311000000036</c:v>
                </c:pt>
                <c:pt idx="212">
                  <c:v>63.78014800000001</c:v>
                </c:pt>
                <c:pt idx="213">
                  <c:v>63.994978</c:v>
                </c:pt>
                <c:pt idx="214">
                  <c:v>65.439491</c:v>
                </c:pt>
                <c:pt idx="215">
                  <c:v>81.094701</c:v>
                </c:pt>
                <c:pt idx="216">
                  <c:v>81.56543399999998</c:v>
                </c:pt>
                <c:pt idx="217">
                  <c:v>85.790817</c:v>
                </c:pt>
              </c:numCache>
            </c:numRef>
          </c:yVal>
          <c:smooth val="0"/>
        </c:ser>
        <c:dLbls>
          <c:showLegendKey val="0"/>
          <c:showVal val="0"/>
          <c:showCatName val="0"/>
          <c:showSerName val="0"/>
          <c:showPercent val="0"/>
          <c:showBubbleSize val="0"/>
        </c:dLbls>
        <c:axId val="512029048"/>
        <c:axId val="512019000"/>
      </c:scatterChart>
      <c:valAx>
        <c:axId val="512029048"/>
        <c:scaling>
          <c:orientation val="minMax"/>
        </c:scaling>
        <c:delete val="1"/>
        <c:axPos val="b"/>
        <c:majorTickMark val="none"/>
        <c:minorTickMark val="none"/>
        <c:tickLblPos val="none"/>
        <c:crossAx val="512019000"/>
        <c:crosses val="autoZero"/>
        <c:crossBetween val="midCat"/>
      </c:valAx>
      <c:valAx>
        <c:axId val="512019000"/>
        <c:scaling>
          <c:orientation val="minMax"/>
        </c:scaling>
        <c:delete val="0"/>
        <c:axPos val="l"/>
        <c:majorGridlines/>
        <c:numFmt formatCode="0" sourceLinked="1"/>
        <c:majorTickMark val="out"/>
        <c:minorTickMark val="none"/>
        <c:tickLblPos val="nextTo"/>
        <c:txPr>
          <a:bodyPr/>
          <a:lstStyle/>
          <a:p>
            <a:pPr>
              <a:defRPr sz="1800"/>
            </a:pPr>
            <a:endParaRPr lang="en-US"/>
          </a:p>
        </c:txPr>
        <c:crossAx val="512029048"/>
        <c:crosses val="autoZero"/>
        <c:crossBetween val="midCat"/>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Sheet5!$I$10</c:f>
              <c:strCache>
                <c:ptCount val="1"/>
                <c:pt idx="0">
                  <c:v>Math (20 classes)</c:v>
                </c:pt>
              </c:strCache>
            </c:strRef>
          </c:tx>
          <c:invertIfNegative val="0"/>
          <c:val>
            <c:numRef>
              <c:f>Sheet5!$I$11:$I$77</c:f>
              <c:numCache>
                <c:formatCode>General</c:formatCode>
                <c:ptCount val="67"/>
                <c:pt idx="0">
                  <c:v>29.0</c:v>
                </c:pt>
                <c:pt idx="1">
                  <c:v>38.0</c:v>
                </c:pt>
                <c:pt idx="2">
                  <c:v>50.0</c:v>
                </c:pt>
                <c:pt idx="3">
                  <c:v>54.0</c:v>
                </c:pt>
                <c:pt idx="4">
                  <c:v>55.0</c:v>
                </c:pt>
                <c:pt idx="5">
                  <c:v>56.0</c:v>
                </c:pt>
                <c:pt idx="6">
                  <c:v>63.0</c:v>
                </c:pt>
                <c:pt idx="7">
                  <c:v>64.0</c:v>
                </c:pt>
                <c:pt idx="8">
                  <c:v>65.0</c:v>
                </c:pt>
                <c:pt idx="9">
                  <c:v>67.0</c:v>
                </c:pt>
                <c:pt idx="10">
                  <c:v>70.0</c:v>
                </c:pt>
                <c:pt idx="11">
                  <c:v>74.0</c:v>
                </c:pt>
                <c:pt idx="12">
                  <c:v>76.0</c:v>
                </c:pt>
                <c:pt idx="13">
                  <c:v>81.0</c:v>
                </c:pt>
                <c:pt idx="14">
                  <c:v>82.0</c:v>
                </c:pt>
                <c:pt idx="15">
                  <c:v>83.0</c:v>
                </c:pt>
                <c:pt idx="16">
                  <c:v>89.0</c:v>
                </c:pt>
                <c:pt idx="17">
                  <c:v>89.0</c:v>
                </c:pt>
                <c:pt idx="18">
                  <c:v>94.0</c:v>
                </c:pt>
                <c:pt idx="19">
                  <c:v>95.0</c:v>
                </c:pt>
              </c:numCache>
            </c:numRef>
          </c:val>
        </c:ser>
        <c:ser>
          <c:idx val="1"/>
          <c:order val="1"/>
          <c:tx>
            <c:strRef>
              <c:f>Sheet5!$J$10</c:f>
              <c:strCache>
                <c:ptCount val="1"/>
                <c:pt idx="0">
                  <c:v>English (20 classes)</c:v>
                </c:pt>
              </c:strCache>
            </c:strRef>
          </c:tx>
          <c:invertIfNegative val="0"/>
          <c:val>
            <c:numRef>
              <c:f>Sheet5!$J$11:$J$77</c:f>
              <c:numCache>
                <c:formatCode>General</c:formatCode>
                <c:ptCount val="67"/>
                <c:pt idx="20">
                  <c:v>5.0</c:v>
                </c:pt>
                <c:pt idx="21">
                  <c:v>8.0</c:v>
                </c:pt>
                <c:pt idx="22">
                  <c:v>19.0</c:v>
                </c:pt>
                <c:pt idx="23">
                  <c:v>38.0</c:v>
                </c:pt>
                <c:pt idx="24">
                  <c:v>42.0</c:v>
                </c:pt>
                <c:pt idx="25">
                  <c:v>45.0</c:v>
                </c:pt>
                <c:pt idx="26">
                  <c:v>48.0</c:v>
                </c:pt>
                <c:pt idx="27">
                  <c:v>48.0</c:v>
                </c:pt>
                <c:pt idx="28">
                  <c:v>60.0</c:v>
                </c:pt>
                <c:pt idx="29">
                  <c:v>64.0</c:v>
                </c:pt>
                <c:pt idx="30">
                  <c:v>65.0</c:v>
                </c:pt>
                <c:pt idx="31">
                  <c:v>65.0</c:v>
                </c:pt>
                <c:pt idx="32">
                  <c:v>65.0</c:v>
                </c:pt>
                <c:pt idx="33">
                  <c:v>67.0</c:v>
                </c:pt>
                <c:pt idx="34">
                  <c:v>73.0</c:v>
                </c:pt>
                <c:pt idx="35">
                  <c:v>77.0</c:v>
                </c:pt>
                <c:pt idx="36">
                  <c:v>78.0</c:v>
                </c:pt>
                <c:pt idx="37">
                  <c:v>80.0</c:v>
                </c:pt>
                <c:pt idx="38">
                  <c:v>85.0</c:v>
                </c:pt>
                <c:pt idx="39">
                  <c:v>96.0</c:v>
                </c:pt>
              </c:numCache>
            </c:numRef>
          </c:val>
        </c:ser>
        <c:ser>
          <c:idx val="2"/>
          <c:order val="2"/>
          <c:tx>
            <c:strRef>
              <c:f>Sheet5!$K$10</c:f>
              <c:strCache>
                <c:ptCount val="1"/>
                <c:pt idx="0">
                  <c:v>Science (18 classes)</c:v>
                </c:pt>
              </c:strCache>
            </c:strRef>
          </c:tx>
          <c:invertIfNegative val="0"/>
          <c:val>
            <c:numRef>
              <c:f>Sheet5!$K$11:$K$77</c:f>
              <c:numCache>
                <c:formatCode>General</c:formatCode>
                <c:ptCount val="67"/>
                <c:pt idx="40">
                  <c:v>14.0</c:v>
                </c:pt>
                <c:pt idx="41">
                  <c:v>18.0</c:v>
                </c:pt>
                <c:pt idx="42">
                  <c:v>27.0</c:v>
                </c:pt>
                <c:pt idx="43">
                  <c:v>47.0</c:v>
                </c:pt>
                <c:pt idx="44">
                  <c:v>52.0</c:v>
                </c:pt>
                <c:pt idx="45">
                  <c:v>56.0</c:v>
                </c:pt>
                <c:pt idx="46">
                  <c:v>57.0</c:v>
                </c:pt>
                <c:pt idx="47">
                  <c:v>61.0</c:v>
                </c:pt>
                <c:pt idx="48">
                  <c:v>63.0</c:v>
                </c:pt>
                <c:pt idx="49">
                  <c:v>64.0</c:v>
                </c:pt>
                <c:pt idx="50">
                  <c:v>65.0</c:v>
                </c:pt>
                <c:pt idx="51">
                  <c:v>67.0</c:v>
                </c:pt>
                <c:pt idx="52">
                  <c:v>68.0</c:v>
                </c:pt>
                <c:pt idx="53">
                  <c:v>70.0</c:v>
                </c:pt>
                <c:pt idx="54">
                  <c:v>71.0</c:v>
                </c:pt>
                <c:pt idx="55">
                  <c:v>85.0</c:v>
                </c:pt>
                <c:pt idx="56">
                  <c:v>85.0</c:v>
                </c:pt>
                <c:pt idx="57">
                  <c:v>93.0</c:v>
                </c:pt>
              </c:numCache>
            </c:numRef>
          </c:val>
        </c:ser>
        <c:ser>
          <c:idx val="3"/>
          <c:order val="3"/>
          <c:tx>
            <c:strRef>
              <c:f>Sheet5!$L$10</c:f>
              <c:strCache>
                <c:ptCount val="1"/>
                <c:pt idx="0">
                  <c:v>SocStudies (9 classes)</c:v>
                </c:pt>
              </c:strCache>
            </c:strRef>
          </c:tx>
          <c:invertIfNegative val="0"/>
          <c:val>
            <c:numRef>
              <c:f>Sheet5!$L$11:$L$77</c:f>
              <c:numCache>
                <c:formatCode>General</c:formatCode>
                <c:ptCount val="67"/>
                <c:pt idx="58">
                  <c:v>44.0</c:v>
                </c:pt>
                <c:pt idx="59">
                  <c:v>53.0</c:v>
                </c:pt>
                <c:pt idx="60">
                  <c:v>55.0</c:v>
                </c:pt>
                <c:pt idx="61">
                  <c:v>59.0</c:v>
                </c:pt>
                <c:pt idx="62">
                  <c:v>61.0</c:v>
                </c:pt>
                <c:pt idx="63">
                  <c:v>71.0</c:v>
                </c:pt>
                <c:pt idx="64">
                  <c:v>78.0</c:v>
                </c:pt>
                <c:pt idx="65">
                  <c:v>82.0</c:v>
                </c:pt>
                <c:pt idx="66">
                  <c:v>89.0</c:v>
                </c:pt>
              </c:numCache>
            </c:numRef>
          </c:val>
        </c:ser>
        <c:dLbls>
          <c:showLegendKey val="0"/>
          <c:showVal val="0"/>
          <c:showCatName val="0"/>
          <c:showSerName val="0"/>
          <c:showPercent val="0"/>
          <c:showBubbleSize val="0"/>
        </c:dLbls>
        <c:gapWidth val="150"/>
        <c:shape val="box"/>
        <c:axId val="522055512"/>
        <c:axId val="522058488"/>
        <c:axId val="0"/>
      </c:bar3DChart>
      <c:catAx>
        <c:axId val="522055512"/>
        <c:scaling>
          <c:orientation val="minMax"/>
        </c:scaling>
        <c:delete val="1"/>
        <c:axPos val="b"/>
        <c:majorTickMark val="none"/>
        <c:minorTickMark val="none"/>
        <c:tickLblPos val="none"/>
        <c:crossAx val="522058488"/>
        <c:crosses val="autoZero"/>
        <c:auto val="1"/>
        <c:lblAlgn val="ctr"/>
        <c:lblOffset val="100"/>
        <c:noMultiLvlLbl val="0"/>
      </c:catAx>
      <c:valAx>
        <c:axId val="522058488"/>
        <c:scaling>
          <c:orientation val="minMax"/>
        </c:scaling>
        <c:delete val="0"/>
        <c:axPos val="l"/>
        <c:majorGridlines/>
        <c:numFmt formatCode="General" sourceLinked="1"/>
        <c:majorTickMark val="none"/>
        <c:minorTickMark val="none"/>
        <c:tickLblPos val="nextTo"/>
        <c:crossAx val="522055512"/>
        <c:crosses val="autoZero"/>
        <c:crossBetween val="between"/>
      </c:valAx>
    </c:plotArea>
    <c:legend>
      <c:legendPos val="t"/>
      <c:layout/>
      <c:overlay val="0"/>
      <c:txPr>
        <a:bodyPr/>
        <a:lstStyle/>
        <a:p>
          <a:pPr>
            <a:defRPr sz="16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0.14325</cdr:x>
      <cdr:y>0.1954</cdr:y>
    </cdr:from>
    <cdr:to>
      <cdr:x>0.40056</cdr:x>
      <cdr:y>0.24138</cdr:y>
    </cdr:to>
    <cdr:sp macro="" textlink="">
      <cdr:nvSpPr>
        <cdr:cNvPr id="2" name="TextBox 1"/>
        <cdr:cNvSpPr txBox="1"/>
      </cdr:nvSpPr>
      <cdr:spPr>
        <a:xfrm xmlns:a="http://schemas.openxmlformats.org/drawingml/2006/main">
          <a:off x="1241867" y="1229810"/>
          <a:ext cx="2230538" cy="2893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0.07809</cdr:x>
      <cdr:y>0.1731</cdr:y>
    </cdr:from>
    <cdr:to>
      <cdr:x>1</cdr:x>
      <cdr:y>0.30528</cdr:y>
    </cdr:to>
    <cdr:sp macro="" textlink="">
      <cdr:nvSpPr>
        <cdr:cNvPr id="3" name="TextBox 2"/>
        <cdr:cNvSpPr txBox="1"/>
      </cdr:nvSpPr>
      <cdr:spPr>
        <a:xfrm xmlns:a="http://schemas.openxmlformats.org/drawingml/2006/main">
          <a:off x="690282" y="1107978"/>
          <a:ext cx="8148918" cy="846058"/>
        </a:xfrm>
        <a:prstGeom xmlns:a="http://schemas.openxmlformats.org/drawingml/2006/main" prst="rect">
          <a:avLst/>
        </a:prstGeom>
        <a:solidFill xmlns:a="http://schemas.openxmlformats.org/drawingml/2006/main">
          <a:schemeClr val="bg1">
            <a:alpha val="74000"/>
          </a:schemeClr>
        </a:solidFill>
      </cdr:spPr>
      <cdr:txBody>
        <a:bodyPr xmlns:a="http://schemas.openxmlformats.org/drawingml/2006/main" vertOverflow="clip" wrap="none" rtlCol="0"/>
        <a:lstStyle xmlns:a="http://schemas.openxmlformats.org/drawingml/2006/main"/>
        <a:p xmlns:a="http://schemas.openxmlformats.org/drawingml/2006/main">
          <a:r>
            <a:rPr lang="en-US" sz="2000" b="1" i="0" u="none" dirty="0"/>
            <a:t>        </a:t>
          </a:r>
          <a:r>
            <a:rPr lang="en-US" sz="2000" b="1" i="0" u="none" dirty="0">
              <a:solidFill>
                <a:srgbClr val="0070C0"/>
              </a:solidFill>
            </a:rPr>
            <a:t>School</a:t>
          </a:r>
          <a:r>
            <a:rPr lang="en-US" sz="2000" b="1" i="0" u="none" baseline="0" dirty="0">
              <a:solidFill>
                <a:srgbClr val="0070C0"/>
              </a:solidFill>
            </a:rPr>
            <a:t> A</a:t>
          </a:r>
          <a:r>
            <a:rPr lang="en-US" sz="2000" b="1" u="none" baseline="0" dirty="0">
              <a:solidFill>
                <a:srgbClr val="0070C0"/>
              </a:solidFill>
            </a:rPr>
            <a:t>           School B               School C                   School D</a:t>
          </a:r>
        </a:p>
        <a:p xmlns:a="http://schemas.openxmlformats.org/drawingml/2006/main">
          <a:r>
            <a:rPr lang="en-US" sz="1400" b="1" u="none" dirty="0" smtClean="0"/>
            <a:t>            </a:t>
          </a:r>
          <a:r>
            <a:rPr lang="en-US" sz="1400" b="1" u="none" dirty="0" smtClean="0">
              <a:solidFill>
                <a:srgbClr val="FF0000"/>
              </a:solidFill>
            </a:rPr>
            <a:t>Means=52.6                 Mean=49.8                       Mean=46.7                            Mean=46.0         </a:t>
          </a:r>
          <a:endParaRPr lang="en-US" sz="1400" b="1" u="none" dirty="0">
            <a:solidFill>
              <a:srgbClr val="FF0000"/>
            </a:solidFill>
          </a:endParaRPr>
        </a:p>
      </cdr:txBody>
    </cdr:sp>
  </cdr:relSizeAnchor>
  <cdr:relSizeAnchor xmlns:cdr="http://schemas.openxmlformats.org/drawingml/2006/chartDrawing">
    <cdr:from>
      <cdr:x>0.14167</cdr:x>
      <cdr:y>0.53649</cdr:y>
    </cdr:from>
    <cdr:to>
      <cdr:x>0.14307</cdr:x>
      <cdr:y>0.62844</cdr:y>
    </cdr:to>
    <cdr:sp macro="" textlink="">
      <cdr:nvSpPr>
        <cdr:cNvPr id="5" name="Straight Connector 4"/>
        <cdr:cNvSpPr/>
      </cdr:nvSpPr>
      <cdr:spPr>
        <a:xfrm xmlns:a="http://schemas.openxmlformats.org/drawingml/2006/main" rot="5400000">
          <a:off x="999475" y="3823793"/>
          <a:ext cx="604651" cy="12802"/>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cdr:x>
      <cdr:y>0.5249</cdr:y>
    </cdr:from>
    <cdr:to>
      <cdr:x>0.35139</cdr:x>
      <cdr:y>0.61686</cdr:y>
    </cdr:to>
    <cdr:sp macro="" textlink="">
      <cdr:nvSpPr>
        <cdr:cNvPr id="7" name="Straight Connector 6"/>
        <cdr:cNvSpPr/>
      </cdr:nvSpPr>
      <cdr:spPr>
        <a:xfrm xmlns:a="http://schemas.openxmlformats.org/drawingml/2006/main" rot="16200000" flipH="1" flipV="1">
          <a:off x="2904396" y="3747672"/>
          <a:ext cx="604717" cy="1271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0.54167</cdr:x>
      <cdr:y>0.5249</cdr:y>
    </cdr:from>
    <cdr:to>
      <cdr:x>0.54306</cdr:x>
      <cdr:y>0.62643</cdr:y>
    </cdr:to>
    <cdr:sp macro="" textlink="">
      <cdr:nvSpPr>
        <cdr:cNvPr id="9" name="Straight Connector 8"/>
        <cdr:cNvSpPr/>
      </cdr:nvSpPr>
      <cdr:spPr>
        <a:xfrm xmlns:a="http://schemas.openxmlformats.org/drawingml/2006/main" rot="5400000">
          <a:off x="4625531" y="3779137"/>
          <a:ext cx="667648" cy="1271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0.76912</cdr:x>
      <cdr:y>0.5249</cdr:y>
    </cdr:from>
    <cdr:to>
      <cdr:x>0.76912</cdr:x>
      <cdr:y>0.62261</cdr:y>
    </cdr:to>
    <cdr:sp macro="" textlink="">
      <cdr:nvSpPr>
        <cdr:cNvPr id="11" name="Straight Connector 10"/>
        <cdr:cNvSpPr/>
      </cdr:nvSpPr>
      <cdr:spPr>
        <a:xfrm xmlns:a="http://schemas.openxmlformats.org/drawingml/2006/main" rot="16200000" flipH="1">
          <a:off x="6360048" y="3611061"/>
          <a:ext cx="614908" cy="3"/>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0C30ED8-3B2E-4822-9F2A-C52D72F33F66}" type="datetimeFigureOut">
              <a:rPr lang="en-US" smtClean="0"/>
              <a:pPr/>
              <a:t>3/27/14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©2014 The Tripod Project</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r>
              <a:rPr lang="en-US" dirty="0" smtClean="0"/>
              <a:t>Page </a:t>
            </a:r>
            <a:fld id="{EF270061-6E7C-4189-AAF1-49A1AECCA08C}" type="slidenum">
              <a:rPr lang="en-US" smtClean="0"/>
              <a:pPr/>
              <a:t>‹#›</a:t>
            </a:fld>
            <a:endParaRPr lang="en-US" dirty="0"/>
          </a:p>
        </p:txBody>
      </p:sp>
    </p:spTree>
    <p:extLst>
      <p:ext uri="{BB962C8B-B14F-4D97-AF65-F5344CB8AC3E}">
        <p14:creationId xmlns:p14="http://schemas.microsoft.com/office/powerpoint/2010/main" val="3722036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ABE5EF2-09BE-4278-A9BF-7B19ABAC516A}" type="datetimeFigureOut">
              <a:rPr lang="en-US" smtClean="0"/>
              <a:pPr/>
              <a:t>3/27/14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8D70785-B503-476E-9388-1CFD9602BCBB}" type="slidenum">
              <a:rPr lang="en-US" smtClean="0"/>
              <a:pPr/>
              <a:t>‹#›</a:t>
            </a:fld>
            <a:endParaRPr lang="en-US"/>
          </a:p>
        </p:txBody>
      </p:sp>
    </p:spTree>
    <p:extLst>
      <p:ext uri="{BB962C8B-B14F-4D97-AF65-F5344CB8AC3E}">
        <p14:creationId xmlns:p14="http://schemas.microsoft.com/office/powerpoint/2010/main" val="418848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EBCD6-79FE-FA41-BDC6-3FB7294DA73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3692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fontAlgn="base" hangingPunct="0">
              <a:spcBef>
                <a:spcPct val="0"/>
              </a:spcBef>
              <a:spcAft>
                <a:spcPct val="0"/>
              </a:spcAft>
            </a:pPr>
            <a:r>
              <a:rPr lang="en-US" i="0" baseline="0" dirty="0" smtClean="0"/>
              <a:t>Students will complete the surveys in a paper-based format. For each item, there are 5 response options. Students can make any mark in the bubble. </a:t>
            </a:r>
          </a:p>
          <a:p>
            <a:pPr algn="l" eaLnBrk="0" fontAlgn="base" hangingPunct="0">
              <a:spcBef>
                <a:spcPct val="0"/>
              </a:spcBef>
              <a:spcAft>
                <a:spcPct val="0"/>
              </a:spcAft>
            </a:pPr>
            <a:endParaRPr lang="en-US" i="0" baseline="0" dirty="0" smtClean="0"/>
          </a:p>
          <a:p>
            <a:pPr algn="l" eaLnBrk="0" fontAlgn="base" hangingPunct="0">
              <a:spcBef>
                <a:spcPct val="0"/>
              </a:spcBef>
              <a:spcAft>
                <a:spcPct val="0"/>
              </a:spcAft>
            </a:pPr>
            <a:r>
              <a:rPr lang="en-US" i="0" baseline="0" dirty="0" smtClean="0"/>
              <a:t>That is, they DO NOT need to fill in every part of the bubble.</a:t>
            </a:r>
          </a:p>
          <a:p>
            <a:pPr algn="l" eaLnBrk="0" fontAlgn="base" hangingPunct="0">
              <a:spcBef>
                <a:spcPct val="0"/>
              </a:spcBef>
              <a:spcAft>
                <a:spcPct val="0"/>
              </a:spcAft>
            </a:pPr>
            <a:endParaRPr lang="en-US" i="0" baseline="0" dirty="0" smtClean="0"/>
          </a:p>
          <a:p>
            <a:pPr algn="l" eaLnBrk="0" fontAlgn="base" hangingPunct="0">
              <a:spcBef>
                <a:spcPct val="0"/>
              </a:spcBef>
              <a:spcAft>
                <a:spcPct val="0"/>
              </a:spcAft>
            </a:pPr>
            <a:r>
              <a:rPr lang="en-US" i="0" baseline="0" dirty="0" smtClean="0"/>
              <a:t>The survey takes a class period to complete and completion rates of over 90% are common.</a:t>
            </a:r>
          </a:p>
          <a:p>
            <a:endParaRPr lang="en-US" dirty="0"/>
          </a:p>
        </p:txBody>
      </p:sp>
      <p:sp>
        <p:nvSpPr>
          <p:cNvPr id="4" name="Slide Number Placeholder 3"/>
          <p:cNvSpPr>
            <a:spLocks noGrp="1"/>
          </p:cNvSpPr>
          <p:nvPr>
            <p:ph type="sldNum" sz="quarter" idx="10"/>
          </p:nvPr>
        </p:nvSpPr>
        <p:spPr/>
        <p:txBody>
          <a:bodyPr/>
          <a:lstStyle/>
          <a:p>
            <a:fld id="{18D70785-B503-476E-9388-1CFD9602BCBB}" type="slidenum">
              <a:rPr lang="en-US" smtClean="0"/>
              <a:pPr/>
              <a:t>24</a:t>
            </a:fld>
            <a:endParaRPr lang="en-US"/>
          </a:p>
        </p:txBody>
      </p:sp>
    </p:spTree>
    <p:extLst>
      <p:ext uri="{BB962C8B-B14F-4D97-AF65-F5344CB8AC3E}">
        <p14:creationId xmlns:p14="http://schemas.microsoft.com/office/powerpoint/2010/main" val="19175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In the past several years thousands of teachers have received Tripod survey results and used this information as part of their goal setting for professional growth.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Reports are delivered directly to teachers and include data from the surveys and also guidance about how to interpret and use the results.</a:t>
            </a:r>
          </a:p>
          <a:p>
            <a:endParaRPr lang="en-US" dirty="0"/>
          </a:p>
        </p:txBody>
      </p:sp>
      <p:sp>
        <p:nvSpPr>
          <p:cNvPr id="4" name="Slide Number Placeholder 3"/>
          <p:cNvSpPr>
            <a:spLocks noGrp="1"/>
          </p:cNvSpPr>
          <p:nvPr>
            <p:ph type="sldNum" sz="quarter" idx="10"/>
          </p:nvPr>
        </p:nvSpPr>
        <p:spPr/>
        <p:txBody>
          <a:bodyPr/>
          <a:lstStyle/>
          <a:p>
            <a:fld id="{18D70785-B503-476E-9388-1CFD9602BCBB}" type="slidenum">
              <a:rPr lang="en-US" smtClean="0"/>
              <a:pPr/>
              <a:t>27</a:t>
            </a:fld>
            <a:endParaRPr lang="en-US"/>
          </a:p>
        </p:txBody>
      </p:sp>
    </p:spTree>
    <p:extLst>
      <p:ext uri="{BB962C8B-B14F-4D97-AF65-F5344CB8AC3E}">
        <p14:creationId xmlns:p14="http://schemas.microsoft.com/office/powerpoint/2010/main" val="344707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109505C-0E84-47FE-958C-401F3FB3FCD5}" type="slidenum">
              <a:rPr lang="en-US">
                <a:solidFill>
                  <a:prstClr val="black"/>
                </a:solidFill>
                <a:latin typeface="Calibri"/>
              </a:rPr>
              <a:pPr/>
              <a:t>2</a:t>
            </a:fld>
            <a:endParaRPr lang="en-US">
              <a:solidFill>
                <a:prstClr val="black"/>
              </a:solidFill>
              <a:latin typeface="Calibri"/>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26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Font typeface="Arial" panose="020B0604020202020204" pitchFamily="34" charset="0"/>
              <a:buNone/>
            </a:pPr>
            <a:r>
              <a:rPr lang="en-US" dirty="0" smtClean="0"/>
              <a:t>Organized using</a:t>
            </a:r>
            <a:r>
              <a:rPr lang="en-US" baseline="0" dirty="0" smtClean="0"/>
              <a:t> this framework, </a:t>
            </a:r>
            <a:r>
              <a:rPr lang="en-US" dirty="0" smtClean="0"/>
              <a:t>Tripod</a:t>
            </a:r>
            <a:r>
              <a:rPr lang="en-US" baseline="0" dirty="0" smtClean="0"/>
              <a:t> surveys have been administered in thousands of schools across the United States and are used as part of teacher evaluation systems in dozens of districts. </a:t>
            </a:r>
          </a:p>
          <a:p>
            <a:pPr>
              <a:spcBef>
                <a:spcPts val="1200"/>
              </a:spcBef>
              <a:buFont typeface="Arial" panose="020B0604020202020204" pitchFamily="34" charset="0"/>
              <a:buNone/>
            </a:pPr>
            <a:endParaRPr lang="en-US" baseline="0" dirty="0" smtClean="0"/>
          </a:p>
          <a:p>
            <a:pPr>
              <a:spcBef>
                <a:spcPts val="1200"/>
              </a:spcBef>
              <a:buFont typeface="Arial" panose="020B0604020202020204" pitchFamily="34" charset="0"/>
              <a:buNone/>
            </a:pPr>
            <a:r>
              <a:rPr lang="en-US" baseline="0" dirty="0" smtClean="0"/>
              <a:t>For example, Tripod is part of the evaluation system for every teacher in the state of Hawaii, in over 20 districts across Tennessee, as well as in Pittsburgh, Pennsylvania, and Grand Rapids, Michigan.</a:t>
            </a:r>
            <a:endParaRPr lang="en-US" dirty="0" smtClean="0"/>
          </a:p>
          <a:p>
            <a:pPr>
              <a:spcBef>
                <a:spcPts val="1200"/>
              </a:spcBef>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8D70785-B503-476E-9388-1CFD9602BCBB}" type="slidenum">
              <a:rPr lang="en-US" smtClean="0"/>
              <a:pPr/>
              <a:t>5</a:t>
            </a:fld>
            <a:endParaRPr lang="en-US"/>
          </a:p>
        </p:txBody>
      </p:sp>
    </p:spTree>
    <p:extLst>
      <p:ext uri="{BB962C8B-B14F-4D97-AF65-F5344CB8AC3E}">
        <p14:creationId xmlns:p14="http://schemas.microsoft.com/office/powerpoint/2010/main" val="390427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i="0" dirty="0"/>
          </a:p>
        </p:txBody>
      </p:sp>
      <p:sp>
        <p:nvSpPr>
          <p:cNvPr id="4" name="Slide Number Placeholder 3"/>
          <p:cNvSpPr>
            <a:spLocks noGrp="1"/>
          </p:cNvSpPr>
          <p:nvPr>
            <p:ph type="sldNum" sz="quarter" idx="10"/>
          </p:nvPr>
        </p:nvSpPr>
        <p:spPr/>
        <p:txBody>
          <a:bodyPr/>
          <a:lstStyle/>
          <a:p>
            <a:fld id="{27B43B2C-514E-479E-A63F-D620635F7429}" type="slidenum">
              <a:rPr lang="en-US" smtClean="0"/>
              <a:pPr/>
              <a:t>7</a:t>
            </a:fld>
            <a:endParaRPr lang="en-US" dirty="0"/>
          </a:p>
        </p:txBody>
      </p:sp>
    </p:spTree>
    <p:extLst>
      <p:ext uri="{BB962C8B-B14F-4D97-AF65-F5344CB8AC3E}">
        <p14:creationId xmlns:p14="http://schemas.microsoft.com/office/powerpoint/2010/main" val="371666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i="0" dirty="0"/>
          </a:p>
        </p:txBody>
      </p:sp>
      <p:sp>
        <p:nvSpPr>
          <p:cNvPr id="4" name="Slide Number Placeholder 3"/>
          <p:cNvSpPr>
            <a:spLocks noGrp="1"/>
          </p:cNvSpPr>
          <p:nvPr>
            <p:ph type="sldNum" sz="quarter" idx="10"/>
          </p:nvPr>
        </p:nvSpPr>
        <p:spPr/>
        <p:txBody>
          <a:bodyPr/>
          <a:lstStyle/>
          <a:p>
            <a:fld id="{27B43B2C-514E-479E-A63F-D620635F7429}" type="slidenum">
              <a:rPr lang="en-US" smtClean="0"/>
              <a:pPr/>
              <a:t>10</a:t>
            </a:fld>
            <a:endParaRPr lang="en-US" dirty="0"/>
          </a:p>
        </p:txBody>
      </p:sp>
    </p:spTree>
    <p:extLst>
      <p:ext uri="{BB962C8B-B14F-4D97-AF65-F5344CB8AC3E}">
        <p14:creationId xmlns:p14="http://schemas.microsoft.com/office/powerpoint/2010/main" val="61437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i="0" dirty="0"/>
          </a:p>
        </p:txBody>
      </p:sp>
      <p:sp>
        <p:nvSpPr>
          <p:cNvPr id="4" name="Slide Number Placeholder 3"/>
          <p:cNvSpPr>
            <a:spLocks noGrp="1"/>
          </p:cNvSpPr>
          <p:nvPr>
            <p:ph type="sldNum" sz="quarter" idx="10"/>
          </p:nvPr>
        </p:nvSpPr>
        <p:spPr/>
        <p:txBody>
          <a:bodyPr/>
          <a:lstStyle/>
          <a:p>
            <a:fld id="{27B43B2C-514E-479E-A63F-D620635F7429}" type="slidenum">
              <a:rPr lang="en-US" smtClean="0"/>
              <a:pPr/>
              <a:t>11</a:t>
            </a:fld>
            <a:endParaRPr lang="en-US" dirty="0"/>
          </a:p>
        </p:txBody>
      </p:sp>
    </p:spTree>
    <p:extLst>
      <p:ext uri="{BB962C8B-B14F-4D97-AF65-F5344CB8AC3E}">
        <p14:creationId xmlns:p14="http://schemas.microsoft.com/office/powerpoint/2010/main" val="258073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D70785-B503-476E-9388-1CFD9602BCBB}" type="slidenum">
              <a:rPr lang="en-US" smtClean="0"/>
              <a:pPr/>
              <a:t>16</a:t>
            </a:fld>
            <a:endParaRPr lang="en-US"/>
          </a:p>
        </p:txBody>
      </p:sp>
    </p:spTree>
    <p:extLst>
      <p:ext uri="{BB962C8B-B14F-4D97-AF65-F5344CB8AC3E}">
        <p14:creationId xmlns:p14="http://schemas.microsoft.com/office/powerpoint/2010/main" val="148934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Tripod’s </a:t>
            </a:r>
            <a:r>
              <a:rPr lang="en-US" sz="1200" i="1" kern="1200" dirty="0" smtClean="0">
                <a:solidFill>
                  <a:schemeClr val="tx1"/>
                </a:solidFill>
                <a:latin typeface="+mn-lt"/>
                <a:ea typeface="+mn-ea"/>
                <a:cs typeface="+mn-cs"/>
              </a:rPr>
              <a:t>7Cs</a:t>
            </a:r>
            <a:r>
              <a:rPr lang="en-US" sz="1200" kern="1200" dirty="0" smtClean="0">
                <a:solidFill>
                  <a:schemeClr val="tx1"/>
                </a:solidFill>
                <a:latin typeface="+mn-lt"/>
                <a:ea typeface="+mn-ea"/>
                <a:cs typeface="+mn-cs"/>
              </a:rPr>
              <a:t> and student engagement</a:t>
            </a:r>
            <a:r>
              <a:rPr lang="en-US" sz="1200" kern="1200" baseline="0" dirty="0" smtClean="0">
                <a:solidFill>
                  <a:schemeClr val="tx1"/>
                </a:solidFill>
                <a:latin typeface="+mn-lt"/>
                <a:ea typeface="+mn-ea"/>
                <a:cs typeface="+mn-cs"/>
              </a:rPr>
              <a:t> frameworks </a:t>
            </a:r>
            <a:r>
              <a:rPr lang="en-US" sz="1200" kern="1200" dirty="0" smtClean="0">
                <a:solidFill>
                  <a:schemeClr val="tx1"/>
                </a:solidFill>
                <a:latin typeface="+mn-lt"/>
                <a:ea typeface="+mn-ea"/>
                <a:cs typeface="+mn-cs"/>
              </a:rPr>
              <a:t>emerged later as a more detailed way of organizing the</a:t>
            </a:r>
            <a:r>
              <a:rPr lang="en-US" sz="1200" kern="1200" baseline="0" dirty="0" smtClean="0">
                <a:solidFill>
                  <a:schemeClr val="tx1"/>
                </a:solidFill>
                <a:latin typeface="+mn-lt"/>
                <a:ea typeface="+mn-ea"/>
                <a:cs typeface="+mn-cs"/>
              </a:rPr>
              <a:t> ideas in the Tripod Project</a:t>
            </a:r>
            <a:r>
              <a:rPr lang="en-US" sz="1200" kern="1200" dirty="0" smtClean="0">
                <a:solidFill>
                  <a:schemeClr val="tx1"/>
                </a:solidFill>
                <a:latin typeface="+mn-lt"/>
                <a:ea typeface="+mn-ea"/>
                <a:cs typeface="+mn-cs"/>
              </a:rPr>
              <a:t>. Recent research establishes that skilled use of the </a:t>
            </a:r>
            <a:r>
              <a:rPr lang="en-US" sz="1200" i="1" kern="1200" dirty="0" smtClean="0">
                <a:solidFill>
                  <a:schemeClr val="tx1"/>
                </a:solidFill>
                <a:latin typeface="+mn-lt"/>
                <a:ea typeface="+mn-ea"/>
                <a:cs typeface="+mn-cs"/>
              </a:rPr>
              <a:t>7Cs</a:t>
            </a:r>
            <a:r>
              <a:rPr lang="en-US" sz="1200" kern="1200" dirty="0" smtClean="0">
                <a:solidFill>
                  <a:schemeClr val="tx1"/>
                </a:solidFill>
                <a:latin typeface="+mn-lt"/>
                <a:ea typeface="+mn-ea"/>
                <a:cs typeface="+mn-cs"/>
              </a:rPr>
              <a:t> teaching practices promotes both higher levels of student engagement and improved learning outcomes.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Recently, the Tripod 7Cs have been identified as a</a:t>
            </a:r>
            <a:r>
              <a:rPr lang="en-US" sz="1200" kern="1200" baseline="0" dirty="0" smtClean="0">
                <a:solidFill>
                  <a:schemeClr val="tx1"/>
                </a:solidFill>
                <a:latin typeface="+mn-lt"/>
                <a:ea typeface="+mn-ea"/>
                <a:cs typeface="+mn-cs"/>
              </a:rPr>
              <a:t> reliable and valid measure of effective teac</a:t>
            </a:r>
            <a:r>
              <a:rPr lang="en-US" sz="1200" kern="1200" dirty="0" smtClean="0">
                <a:solidFill>
                  <a:schemeClr val="tx1"/>
                </a:solidFill>
                <a:latin typeface="+mn-lt"/>
                <a:ea typeface="+mn-ea"/>
                <a:cs typeface="+mn-cs"/>
              </a:rPr>
              <a:t>hing.  Many school districts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begun to incorporate the</a:t>
            </a:r>
            <a:r>
              <a:rPr lang="en-US" sz="1200" kern="1200" baseline="0" dirty="0" smtClean="0">
                <a:solidFill>
                  <a:schemeClr val="tx1"/>
                </a:solidFill>
                <a:latin typeface="+mn-lt"/>
                <a:ea typeface="+mn-ea"/>
                <a:cs typeface="+mn-cs"/>
              </a:rPr>
              <a:t> 7Cs </a:t>
            </a:r>
            <a:r>
              <a:rPr lang="en-US" sz="1200" kern="1200" dirty="0" smtClean="0">
                <a:solidFill>
                  <a:schemeClr val="tx1"/>
                </a:solidFill>
                <a:latin typeface="+mn-lt"/>
                <a:ea typeface="+mn-ea"/>
                <a:cs typeface="+mn-cs"/>
              </a:rPr>
              <a:t> along with other measures as part of their</a:t>
            </a:r>
            <a:r>
              <a:rPr lang="en-US" sz="1200" kern="1200" baseline="0" dirty="0" smtClean="0">
                <a:solidFill>
                  <a:schemeClr val="tx1"/>
                </a:solidFill>
                <a:latin typeface="+mn-lt"/>
                <a:ea typeface="+mn-ea"/>
                <a:cs typeface="+mn-cs"/>
              </a:rPr>
              <a:t> evaluation systems</a:t>
            </a:r>
            <a:r>
              <a:rPr lang="en-US" sz="1200" kern="1200" dirty="0" smtClean="0">
                <a:solidFill>
                  <a:schemeClr val="tx1"/>
                </a:solidFill>
                <a:latin typeface="+mn-lt"/>
                <a:ea typeface="+mn-ea"/>
                <a:cs typeface="+mn-cs"/>
              </a:rPr>
              <a:t>. However, the main purpose of Tripod surveys, including in New York City, is to help teachers improve.  </a:t>
            </a:r>
          </a:p>
          <a:p>
            <a:endParaRPr lang="en-US" dirty="0"/>
          </a:p>
        </p:txBody>
      </p:sp>
      <p:sp>
        <p:nvSpPr>
          <p:cNvPr id="4" name="Slide Number Placeholder 3"/>
          <p:cNvSpPr>
            <a:spLocks noGrp="1"/>
          </p:cNvSpPr>
          <p:nvPr>
            <p:ph type="sldNum" sz="quarter" idx="10"/>
          </p:nvPr>
        </p:nvSpPr>
        <p:spPr/>
        <p:txBody>
          <a:bodyPr/>
          <a:lstStyle/>
          <a:p>
            <a:fld id="{18D70785-B503-476E-9388-1CFD9602BCBB}" type="slidenum">
              <a:rPr lang="en-US" smtClean="0"/>
              <a:pPr/>
              <a:t>18</a:t>
            </a:fld>
            <a:endParaRPr lang="en-US"/>
          </a:p>
        </p:txBody>
      </p:sp>
    </p:spTree>
    <p:extLst>
      <p:ext uri="{BB962C8B-B14F-4D97-AF65-F5344CB8AC3E}">
        <p14:creationId xmlns:p14="http://schemas.microsoft.com/office/powerpoint/2010/main" val="8479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Tripod’s </a:t>
            </a:r>
            <a:r>
              <a:rPr lang="en-US" sz="1200" i="1" kern="1200" dirty="0" smtClean="0">
                <a:solidFill>
                  <a:schemeClr val="tx1"/>
                </a:solidFill>
                <a:latin typeface="+mn-lt"/>
                <a:ea typeface="+mn-ea"/>
                <a:cs typeface="+mn-cs"/>
              </a:rPr>
              <a:t>7Cs</a:t>
            </a:r>
            <a:r>
              <a:rPr lang="en-US" sz="1200" kern="1200" dirty="0" smtClean="0">
                <a:solidFill>
                  <a:schemeClr val="tx1"/>
                </a:solidFill>
                <a:latin typeface="+mn-lt"/>
                <a:ea typeface="+mn-ea"/>
                <a:cs typeface="+mn-cs"/>
              </a:rPr>
              <a:t> and student engagement</a:t>
            </a:r>
            <a:r>
              <a:rPr lang="en-US" sz="1200" kern="1200" baseline="0" dirty="0" smtClean="0">
                <a:solidFill>
                  <a:schemeClr val="tx1"/>
                </a:solidFill>
                <a:latin typeface="+mn-lt"/>
                <a:ea typeface="+mn-ea"/>
                <a:cs typeface="+mn-cs"/>
              </a:rPr>
              <a:t> frameworks </a:t>
            </a:r>
            <a:r>
              <a:rPr lang="en-US" sz="1200" kern="1200" dirty="0" smtClean="0">
                <a:solidFill>
                  <a:schemeClr val="tx1"/>
                </a:solidFill>
                <a:latin typeface="+mn-lt"/>
                <a:ea typeface="+mn-ea"/>
                <a:cs typeface="+mn-cs"/>
              </a:rPr>
              <a:t>emerged later as a more detailed way of organizing the</a:t>
            </a:r>
            <a:r>
              <a:rPr lang="en-US" sz="1200" kern="1200" baseline="0" dirty="0" smtClean="0">
                <a:solidFill>
                  <a:schemeClr val="tx1"/>
                </a:solidFill>
                <a:latin typeface="+mn-lt"/>
                <a:ea typeface="+mn-ea"/>
                <a:cs typeface="+mn-cs"/>
              </a:rPr>
              <a:t> ideas in the Tripod Project</a:t>
            </a:r>
            <a:r>
              <a:rPr lang="en-US" sz="1200" kern="1200" dirty="0" smtClean="0">
                <a:solidFill>
                  <a:schemeClr val="tx1"/>
                </a:solidFill>
                <a:latin typeface="+mn-lt"/>
                <a:ea typeface="+mn-ea"/>
                <a:cs typeface="+mn-cs"/>
              </a:rPr>
              <a:t>. Recent research establishes that skilled use of the </a:t>
            </a:r>
            <a:r>
              <a:rPr lang="en-US" sz="1200" i="1" kern="1200" dirty="0" smtClean="0">
                <a:solidFill>
                  <a:schemeClr val="tx1"/>
                </a:solidFill>
                <a:latin typeface="+mn-lt"/>
                <a:ea typeface="+mn-ea"/>
                <a:cs typeface="+mn-cs"/>
              </a:rPr>
              <a:t>7Cs</a:t>
            </a:r>
            <a:r>
              <a:rPr lang="en-US" sz="1200" kern="1200" dirty="0" smtClean="0">
                <a:solidFill>
                  <a:schemeClr val="tx1"/>
                </a:solidFill>
                <a:latin typeface="+mn-lt"/>
                <a:ea typeface="+mn-ea"/>
                <a:cs typeface="+mn-cs"/>
              </a:rPr>
              <a:t> teaching practices promotes both higher levels of student engagement and improved learning outcomes.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Recently, the Tripod 7Cs have been identified as a</a:t>
            </a:r>
            <a:r>
              <a:rPr lang="en-US" sz="1200" kern="1200" baseline="0" dirty="0" smtClean="0">
                <a:solidFill>
                  <a:schemeClr val="tx1"/>
                </a:solidFill>
                <a:latin typeface="+mn-lt"/>
                <a:ea typeface="+mn-ea"/>
                <a:cs typeface="+mn-cs"/>
              </a:rPr>
              <a:t> reliable and valid measure of effective teac</a:t>
            </a:r>
            <a:r>
              <a:rPr lang="en-US" sz="1200" kern="1200" dirty="0" smtClean="0">
                <a:solidFill>
                  <a:schemeClr val="tx1"/>
                </a:solidFill>
                <a:latin typeface="+mn-lt"/>
                <a:ea typeface="+mn-ea"/>
                <a:cs typeface="+mn-cs"/>
              </a:rPr>
              <a:t>hing.  Many school districts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have begun to incorporate the</a:t>
            </a:r>
            <a:r>
              <a:rPr lang="en-US" sz="1200" kern="1200" baseline="0" dirty="0" smtClean="0">
                <a:solidFill>
                  <a:schemeClr val="tx1"/>
                </a:solidFill>
                <a:latin typeface="+mn-lt"/>
                <a:ea typeface="+mn-ea"/>
                <a:cs typeface="+mn-cs"/>
              </a:rPr>
              <a:t> 7Cs </a:t>
            </a:r>
            <a:r>
              <a:rPr lang="en-US" sz="1200" kern="1200" dirty="0" smtClean="0">
                <a:solidFill>
                  <a:schemeClr val="tx1"/>
                </a:solidFill>
                <a:latin typeface="+mn-lt"/>
                <a:ea typeface="+mn-ea"/>
                <a:cs typeface="+mn-cs"/>
              </a:rPr>
              <a:t> along with other measures as part of their</a:t>
            </a:r>
            <a:r>
              <a:rPr lang="en-US" sz="1200" kern="1200" baseline="0" dirty="0" smtClean="0">
                <a:solidFill>
                  <a:schemeClr val="tx1"/>
                </a:solidFill>
                <a:latin typeface="+mn-lt"/>
                <a:ea typeface="+mn-ea"/>
                <a:cs typeface="+mn-cs"/>
              </a:rPr>
              <a:t> evaluation systems</a:t>
            </a:r>
            <a:r>
              <a:rPr lang="en-US" sz="1200" kern="1200" dirty="0" smtClean="0">
                <a:solidFill>
                  <a:schemeClr val="tx1"/>
                </a:solidFill>
                <a:latin typeface="+mn-lt"/>
                <a:ea typeface="+mn-ea"/>
                <a:cs typeface="+mn-cs"/>
              </a:rPr>
              <a:t>. However, the main purpose of Tripod surveys, including in New York City, is to help teachers improve.  </a:t>
            </a:r>
          </a:p>
          <a:p>
            <a:endParaRPr lang="en-US" dirty="0"/>
          </a:p>
        </p:txBody>
      </p:sp>
      <p:sp>
        <p:nvSpPr>
          <p:cNvPr id="4" name="Slide Number Placeholder 3"/>
          <p:cNvSpPr>
            <a:spLocks noGrp="1"/>
          </p:cNvSpPr>
          <p:nvPr>
            <p:ph type="sldNum" sz="quarter" idx="10"/>
          </p:nvPr>
        </p:nvSpPr>
        <p:spPr/>
        <p:txBody>
          <a:bodyPr/>
          <a:lstStyle/>
          <a:p>
            <a:fld id="{18D70785-B503-476E-9388-1CFD9602BCBB}" type="slidenum">
              <a:rPr lang="en-US" smtClean="0"/>
              <a:pPr/>
              <a:t>22</a:t>
            </a:fld>
            <a:endParaRPr lang="en-US"/>
          </a:p>
        </p:txBody>
      </p:sp>
    </p:spTree>
    <p:extLst>
      <p:ext uri="{BB962C8B-B14F-4D97-AF65-F5344CB8AC3E}">
        <p14:creationId xmlns:p14="http://schemas.microsoft.com/office/powerpoint/2010/main" val="8479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429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221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9047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525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6319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039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1/17/2014</a:t>
            </a:r>
            <a:endParaRPr lang="en-US"/>
          </a:p>
        </p:txBody>
      </p:sp>
      <p:sp>
        <p:nvSpPr>
          <p:cNvPr id="6" name="Footer Placeholder 5"/>
          <p:cNvSpPr>
            <a:spLocks noGrp="1"/>
          </p:cNvSpPr>
          <p:nvPr>
            <p:ph type="ftr" sz="quarter" idx="11"/>
          </p:nvPr>
        </p:nvSpPr>
        <p:spPr/>
        <p:txBody>
          <a:bodyPr/>
          <a:lstStyle/>
          <a:p>
            <a:r>
              <a:rPr lang="en-US" smtClean="0"/>
              <a:t>©2014 The Tripod Project</a:t>
            </a:r>
            <a:endParaRPr lang="en-US"/>
          </a:p>
        </p:txBody>
      </p:sp>
      <p:sp>
        <p:nvSpPr>
          <p:cNvPr id="7" name="Slide Number Placeholder 6"/>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558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381000"/>
            <a:ext cx="662065" cy="769320"/>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381000"/>
            <a:ext cx="662065" cy="769320"/>
          </a:xfrm>
          <a:prstGeom prst="rect">
            <a:avLst/>
          </a:prstGeom>
        </p:spPr>
      </p:pic>
    </p:spTree>
    <p:extLst>
      <p:ext uri="{BB962C8B-B14F-4D97-AF65-F5344CB8AC3E}">
        <p14:creationId xmlns:p14="http://schemas.microsoft.com/office/powerpoint/2010/main" val="3354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447800"/>
            <a:ext cx="5486400" cy="3279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109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371600"/>
            <a:ext cx="8229600" cy="4754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85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754563"/>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124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16655231"/>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50389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76117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63463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8290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1/17/2014</a:t>
            </a:r>
            <a:endParaRPr lang="en-US"/>
          </a:p>
        </p:txBody>
      </p:sp>
      <p:sp>
        <p:nvSpPr>
          <p:cNvPr id="8" name="Footer Placeholder 7"/>
          <p:cNvSpPr>
            <a:spLocks noGrp="1"/>
          </p:cNvSpPr>
          <p:nvPr>
            <p:ph type="ftr" sz="quarter" idx="11"/>
          </p:nvPr>
        </p:nvSpPr>
        <p:spPr/>
        <p:txBody>
          <a:bodyPr/>
          <a:lstStyle/>
          <a:p>
            <a:r>
              <a:rPr lang="en-US" smtClean="0"/>
              <a:t>©2014 The Tripod Project</a:t>
            </a:r>
            <a:endParaRPr lang="en-US"/>
          </a:p>
        </p:txBody>
      </p:sp>
      <p:sp>
        <p:nvSpPr>
          <p:cNvPr id="9" name="Slide Number Placeholder 8"/>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0021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1792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42936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30181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34114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5620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4819" name="Rectangle 3"/>
          <p:cNvSpPr>
            <a:spLocks noGrp="1" noChangeArrowheads="1"/>
          </p:cNvSpPr>
          <p:nvPr>
            <p:ph type="ctrTitle"/>
          </p:nvPr>
        </p:nvSpPr>
        <p:spPr>
          <a:xfrm>
            <a:off x="628650" y="4756150"/>
            <a:ext cx="7697788" cy="996950"/>
          </a:xfrm>
        </p:spPr>
        <p:txBody>
          <a:bodyPr/>
          <a:lstStyle>
            <a:lvl1pPr algn="l">
              <a:defRPr/>
            </a:lvl1pPr>
          </a:lstStyle>
          <a:p>
            <a:r>
              <a:rPr lang="en-US" smtClean="0"/>
              <a:t>Click to edit Master title style</a:t>
            </a:r>
            <a:endParaRPr lang="en-GB"/>
          </a:p>
        </p:txBody>
      </p:sp>
      <p:sp>
        <p:nvSpPr>
          <p:cNvPr id="4" name="Rectangle 5"/>
          <p:cNvSpPr>
            <a:spLocks noGrp="1" noChangeArrowheads="1"/>
          </p:cNvSpPr>
          <p:nvPr>
            <p:ph type="dt" sz="half" idx="10"/>
          </p:nvPr>
        </p:nvSpPr>
        <p:spPr/>
        <p:txBody>
          <a:bodyPr/>
          <a:lstStyle>
            <a:lvl1pPr>
              <a:defRPr/>
            </a:lvl1pPr>
          </a:lstStyle>
          <a:p>
            <a:pPr>
              <a:defRPr/>
            </a:pPr>
            <a:r>
              <a:rPr lang="en-US" smtClean="0">
                <a:solidFill>
                  <a:srgbClr val="000000"/>
                </a:solidFill>
                <a:latin typeface="Calibri"/>
              </a:rPr>
              <a:t>1/17/2014</a:t>
            </a:r>
            <a:endParaRPr lang="en-GB">
              <a:solidFill>
                <a:srgbClr val="000000"/>
              </a:solidFill>
              <a:latin typeface="Calibri"/>
            </a:endParaRPr>
          </a:p>
        </p:txBody>
      </p:sp>
      <p:sp>
        <p:nvSpPr>
          <p:cNvPr id="5" name="Rectangle 6"/>
          <p:cNvSpPr>
            <a:spLocks noGrp="1" noChangeArrowheads="1"/>
          </p:cNvSpPr>
          <p:nvPr>
            <p:ph type="ftr" sz="quarter" idx="11"/>
          </p:nvPr>
        </p:nvSpPr>
        <p:spPr/>
        <p:txBody>
          <a:bodyPr/>
          <a:lstStyle>
            <a:lvl1pPr>
              <a:defRPr/>
            </a:lvl1pPr>
          </a:lstStyle>
          <a:p>
            <a:pPr>
              <a:defRPr/>
            </a:pPr>
            <a:r>
              <a:rPr lang="en-GB" smtClean="0">
                <a:solidFill>
                  <a:srgbClr val="000000"/>
                </a:solidFill>
                <a:latin typeface="Calibri"/>
              </a:rPr>
              <a:t>©2014 The Tripod Project</a:t>
            </a:r>
            <a:endParaRPr lang="en-GB">
              <a:solidFill>
                <a:srgbClr val="000000"/>
              </a:solidFill>
              <a:latin typeface="Calibri"/>
            </a:endParaRPr>
          </a:p>
        </p:txBody>
      </p:sp>
      <p:sp>
        <p:nvSpPr>
          <p:cNvPr id="6" name="Rectangle 7"/>
          <p:cNvSpPr>
            <a:spLocks noGrp="1" noChangeArrowheads="1"/>
          </p:cNvSpPr>
          <p:nvPr>
            <p:ph type="sldNum" sz="quarter" idx="12"/>
          </p:nvPr>
        </p:nvSpPr>
        <p:spPr>
          <a:xfrm>
            <a:off x="6172200" y="6245225"/>
            <a:ext cx="854075" cy="476250"/>
          </a:xfrm>
        </p:spPr>
        <p:txBody>
          <a:bodyPr/>
          <a:lstStyle>
            <a:lvl1pPr>
              <a:defRPr/>
            </a:lvl1pPr>
          </a:lstStyle>
          <a:p>
            <a:pPr>
              <a:defRPr/>
            </a:pPr>
            <a:fld id="{C95564BA-3CE2-4D6E-A6F6-A707827C4C4B}" type="slidenum">
              <a:rPr lang="en-GB">
                <a:solidFill>
                  <a:srgbClr val="000000"/>
                </a:solidFill>
                <a:latin typeface="Calibri"/>
              </a:rPr>
              <a:pPr>
                <a:defRPr/>
              </a:pPr>
              <a:t>‹#›</a:t>
            </a:fld>
            <a:endParaRPr lang="en-GB">
              <a:solidFill>
                <a:srgbClr val="000000"/>
              </a:solidFill>
              <a:latin typeface="Calibri"/>
            </a:endParaRPr>
          </a:p>
        </p:txBody>
      </p:sp>
    </p:spTree>
    <p:extLst>
      <p:ext uri="{BB962C8B-B14F-4D97-AF65-F5344CB8AC3E}">
        <p14:creationId xmlns:p14="http://schemas.microsoft.com/office/powerpoint/2010/main" val="1715239807"/>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chemeClr val="bg1">
                <a:lumMod val="50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10" name="Rounded Rectangle 9"/>
          <p:cNvSpPr/>
          <p:nvPr userDrawn="1"/>
        </p:nvSpPr>
        <p:spPr>
          <a:xfrm>
            <a:off x="418596" y="434162"/>
            <a:ext cx="8306809" cy="3108960"/>
          </a:xfrm>
          <a:prstGeom prst="roundRect">
            <a:avLst>
              <a:gd name="adj" fmla="val 0"/>
            </a:avLst>
          </a:prstGeom>
          <a:solidFill>
            <a:schemeClr val="bg1">
              <a:lumMod val="95000"/>
            </a:schemeClr>
          </a:solidFill>
          <a:ln>
            <a:solidFill>
              <a:schemeClr val="bg1">
                <a:lumMod val="75000"/>
              </a:schemeClr>
            </a:solidFill>
          </a:ln>
        </p:spPr>
        <p:style>
          <a:lnRef idx="1">
            <a:schemeClr val="dk1"/>
          </a:lnRef>
          <a:fillRef idx="1001">
            <a:schemeClr val="lt2"/>
          </a:fillRef>
          <a:effectRef idx="1">
            <a:schemeClr val="dk1"/>
          </a:effectRef>
          <a:fontRef idx="minor">
            <a:schemeClr val="dk1"/>
          </a:fontRef>
        </p:style>
        <p:txBody>
          <a:bodyPr anchor="ctr"/>
          <a:lstStyle>
            <a:extLst/>
          </a:lstStyle>
          <a:p>
            <a:pPr algn="ctr"/>
            <a:endParaRPr lang="en-US">
              <a:solidFill>
                <a:prstClr val="black"/>
              </a:solidFill>
              <a:latin typeface="Verdana"/>
            </a:endParaRPr>
          </a:p>
        </p:txBody>
      </p:sp>
      <p:sp>
        <p:nvSpPr>
          <p:cNvPr id="5" name="Title 4"/>
          <p:cNvSpPr>
            <a:spLocks noGrp="1"/>
          </p:cNvSpPr>
          <p:nvPr>
            <p:ph type="ctrTitle"/>
          </p:nvPr>
        </p:nvSpPr>
        <p:spPr>
          <a:xfrm>
            <a:off x="762000" y="1066800"/>
            <a:ext cx="7772400" cy="1828800"/>
          </a:xfrm>
        </p:spPr>
        <p:txBody>
          <a:bodyPr lIns="45720" rIns="45720" bIns="45720"/>
          <a:lstStyle>
            <a:lvl1pPr algn="r">
              <a:defRPr sz="4500" b="1">
                <a:solidFill>
                  <a:schemeClr val="tx1"/>
                </a:solidFill>
                <a:effectLst>
                  <a:outerShdw blurRad="53975" dist="22860" dir="5400000" algn="tl" rotWithShape="0">
                    <a:srgbClr val="000000">
                      <a:alpha val="55000"/>
                    </a:srgbClr>
                  </a:outerShdw>
                </a:effectLst>
                <a:latin typeface="Century Schoolbook" pitchFamily="18" charset="0"/>
              </a:defRPr>
            </a:lvl1pPr>
            <a:extLst/>
          </a:lstStyle>
          <a:p>
            <a:r>
              <a:rPr kumimoji="0" lang="en-US"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latin typeface="Century Schoolbook"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9" name="Date Placeholder 18"/>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dirty="0">
              <a:solidFill>
                <a:srgbClr val="E3DED1">
                  <a:shade val="50000"/>
                </a:srgbClr>
              </a:solidFill>
              <a:latin typeface="Verdana"/>
            </a:endParaRPr>
          </a:p>
        </p:txBody>
      </p:sp>
      <p:sp>
        <p:nvSpPr>
          <p:cNvPr id="11" name="Slide Number Placeholder 10"/>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595290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533400"/>
            <a:ext cx="8183880" cy="4187952"/>
          </a:xfrm>
        </p:spPr>
        <p:txBody>
          <a:bodyPr/>
          <a:lstStyle>
            <a:lvl1pPr>
              <a:defRPr>
                <a:latin typeface="Microsoft Sans Serif" pitchFamily="34" charset="0"/>
                <a:cs typeface="Microsoft Sans Serif" pitchFamily="34" charset="0"/>
              </a:defRPr>
            </a:lvl1pPr>
            <a:lvl2pPr>
              <a:defRPr>
                <a:latin typeface="Microsoft Sans Serif" pitchFamily="34" charset="0"/>
                <a:cs typeface="Microsoft Sans Serif" pitchFamily="34" charset="0"/>
              </a:defRPr>
            </a:lvl2pPr>
            <a:lvl3pPr>
              <a:defRPr>
                <a:latin typeface="Microsoft Sans Serif" pitchFamily="34" charset="0"/>
                <a:cs typeface="Microsoft Sans Serif" pitchFamily="34" charset="0"/>
              </a:defRPr>
            </a:lvl3pPr>
            <a:lvl4pPr>
              <a:defRPr>
                <a:latin typeface="Microsoft Sans Serif" pitchFamily="34" charset="0"/>
                <a:cs typeface="Microsoft Sans Serif" pitchFamily="34" charset="0"/>
              </a:defRPr>
            </a:lvl4pPr>
            <a:lvl5pPr>
              <a:defRPr>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Tree>
    <p:extLst>
      <p:ext uri="{BB962C8B-B14F-4D97-AF65-F5344CB8AC3E}">
        <p14:creationId xmlns:p14="http://schemas.microsoft.com/office/powerpoint/2010/main" val="736886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11" name="Rounded Rectangle 10"/>
          <p:cNvSpPr/>
          <p:nvPr userDrawn="1"/>
        </p:nvSpPr>
        <p:spPr>
          <a:xfrm>
            <a:off x="418596" y="434162"/>
            <a:ext cx="8306809" cy="4341329"/>
          </a:xfrm>
          <a:prstGeom prst="roundRect">
            <a:avLst>
              <a:gd name="adj" fmla="val 2127"/>
            </a:avLst>
          </a:prstGeom>
          <a:solidFill>
            <a:schemeClr val="bg1"/>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83990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1/17/2014</a:t>
            </a:r>
            <a:endParaRPr lang="en-US"/>
          </a:p>
        </p:txBody>
      </p:sp>
      <p:sp>
        <p:nvSpPr>
          <p:cNvPr id="4" name="Footer Placeholder 3"/>
          <p:cNvSpPr>
            <a:spLocks noGrp="1"/>
          </p:cNvSpPr>
          <p:nvPr>
            <p:ph type="ftr" sz="quarter" idx="11"/>
          </p:nvPr>
        </p:nvSpPr>
        <p:spPr/>
        <p:txBody>
          <a:bodyPr/>
          <a:lstStyle/>
          <a:p>
            <a:r>
              <a:rPr lang="en-US" smtClean="0"/>
              <a:t>©2014 The Tripod Project</a:t>
            </a:r>
            <a:endParaRPr lang="en-US"/>
          </a:p>
        </p:txBody>
      </p:sp>
      <p:sp>
        <p:nvSpPr>
          <p:cNvPr id="5" name="Slide Number Placeholder 4"/>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33400" y="533400"/>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755360" y="530352"/>
            <a:ext cx="3931920" cy="4389120"/>
          </a:xfrm>
        </p:spPr>
        <p:txBody>
          <a:bodyPr/>
          <a:lstStyle>
            <a:lvl1pPr>
              <a:defRPr sz="2600">
                <a:latin typeface="Microsoft Sans Serif" pitchFamily="34" charset="0"/>
                <a:cs typeface="Microsoft Sans Serif" pitchFamily="34" charset="0"/>
              </a:defRPr>
            </a:lvl1pPr>
            <a:lvl2pPr>
              <a:defRPr sz="2200">
                <a:latin typeface="Microsoft Sans Serif" pitchFamily="34" charset="0"/>
                <a:cs typeface="Microsoft Sans Serif" pitchFamily="34" charset="0"/>
              </a:defRPr>
            </a:lvl2pPr>
            <a:lvl3pPr>
              <a:defRPr sz="2000">
                <a:latin typeface="Microsoft Sans Serif" pitchFamily="34" charset="0"/>
                <a:cs typeface="Microsoft Sans Serif" pitchFamily="34" charset="0"/>
              </a:defRPr>
            </a:lvl3pPr>
            <a:lvl4pPr>
              <a:defRPr sz="1800">
                <a:latin typeface="Microsoft Sans Serif" pitchFamily="34" charset="0"/>
                <a:cs typeface="Microsoft Sans Serif" pitchFamily="34" charset="0"/>
              </a:defRPr>
            </a:lvl4pPr>
            <a:lvl5pPr>
              <a:defRPr sz="18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480190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latin typeface="Microsoft Sans Serif" pitchFamily="34" charset="0"/>
                <a:cs typeface="Microsoft Sans Serif"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52169" y="1447800"/>
            <a:ext cx="3931920" cy="3489960"/>
          </a:xfrm>
        </p:spPr>
        <p:txBody>
          <a:bodyPr anchor="t"/>
          <a:lstStyle>
            <a:lvl1pPr algn="l">
              <a:defRPr sz="2400">
                <a:latin typeface="Microsoft Sans Serif" pitchFamily="34" charset="0"/>
                <a:cs typeface="Microsoft Sans Serif" pitchFamily="34" charset="0"/>
              </a:defRPr>
            </a:lvl1pPr>
            <a:lvl2pPr algn="l">
              <a:defRPr sz="2000">
                <a:latin typeface="Microsoft Sans Serif" pitchFamily="34" charset="0"/>
                <a:cs typeface="Microsoft Sans Serif" pitchFamily="34" charset="0"/>
              </a:defRPr>
            </a:lvl2pPr>
            <a:lvl3pPr algn="l">
              <a:defRPr sz="1800">
                <a:latin typeface="Microsoft Sans Serif" pitchFamily="34" charset="0"/>
                <a:cs typeface="Microsoft Sans Serif" pitchFamily="34" charset="0"/>
              </a:defRPr>
            </a:lvl3pPr>
            <a:lvl4pPr algn="l">
              <a:defRPr sz="1600">
                <a:latin typeface="Microsoft Sans Serif" pitchFamily="34" charset="0"/>
                <a:cs typeface="Microsoft Sans Serif" pitchFamily="34" charset="0"/>
              </a:defRPr>
            </a:lvl4pPr>
            <a:lvl5pPr algn="l">
              <a:defRPr sz="1600">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9" name="Slide Number Placeholder 8"/>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11" name="Picture 10"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866460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5" name="Slide Number Placeholder 4"/>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7" name="Picture 6"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921806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Date Placeholder 1"/>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4" name="Slide Number Placeholder 3"/>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6" name="Picture 5"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4139128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ed Rectangle 7"/>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5538784" y="533400"/>
            <a:ext cx="2971800" cy="914400"/>
          </a:xfrm>
        </p:spPr>
        <p:txBody>
          <a:bodyPr anchor="b"/>
          <a:lstStyle>
            <a:lvl1pPr algn="l">
              <a:buNone/>
              <a:defRPr sz="2200" b="1">
                <a:solidFill>
                  <a:schemeClr val="tx1"/>
                </a:solidFill>
                <a:latin typeface="Century Schoolbook" pitchFamily="18" charset="0"/>
                <a:cs typeface="Microsoft Sans Serif" pitchFamily="34"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latin typeface="Microsoft Sans Serif" pitchFamily="34" charset="0"/>
                <a:cs typeface="Microsoft Sans Serif" pitchFamily="34" charset="0"/>
              </a:defRPr>
            </a:lvl1pPr>
            <a:lvl2pPr>
              <a:buNone/>
              <a:defRPr sz="1200">
                <a:solidFill>
                  <a:schemeClr val="tx1"/>
                </a:solidFill>
                <a:latin typeface="Microsoft Sans Serif" pitchFamily="34" charset="0"/>
                <a:cs typeface="Microsoft Sans Serif" pitchFamily="34" charset="0"/>
              </a:defRPr>
            </a:lvl2pPr>
            <a:lvl3pPr>
              <a:buNone/>
              <a:defRPr sz="1000">
                <a:solidFill>
                  <a:schemeClr val="tx1"/>
                </a:solidFill>
                <a:latin typeface="Microsoft Sans Serif" pitchFamily="34" charset="0"/>
                <a:cs typeface="Microsoft Sans Serif" pitchFamily="34" charset="0"/>
              </a:defRPr>
            </a:lvl3pPr>
            <a:lvl4pPr>
              <a:buNone/>
              <a:defRPr sz="900">
                <a:solidFill>
                  <a:schemeClr val="tx1"/>
                </a:solidFill>
                <a:latin typeface="Microsoft Sans Serif" pitchFamily="34" charset="0"/>
                <a:cs typeface="Microsoft Sans Serif" pitchFamily="34" charset="0"/>
              </a:defRPr>
            </a:lvl4pPr>
            <a:lvl5pPr>
              <a:buNone/>
              <a:defRPr sz="900">
                <a:solidFill>
                  <a:schemeClr val="tx1"/>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latin typeface="Microsoft Sans Serif" pitchFamily="34" charset="0"/>
                <a:cs typeface="Microsoft Sans Serif" pitchFamily="34" charset="0"/>
              </a:defRPr>
            </a:lvl1pPr>
            <a:lvl2pPr>
              <a:defRPr sz="2600">
                <a:solidFill>
                  <a:schemeClr val="tx1"/>
                </a:solidFill>
                <a:latin typeface="Microsoft Sans Serif" pitchFamily="34" charset="0"/>
                <a:cs typeface="Microsoft Sans Serif" pitchFamily="34" charset="0"/>
              </a:defRPr>
            </a:lvl2pPr>
            <a:lvl3pPr>
              <a:defRPr sz="2400">
                <a:solidFill>
                  <a:schemeClr val="tx1"/>
                </a:solidFill>
                <a:latin typeface="Microsoft Sans Serif" pitchFamily="34" charset="0"/>
                <a:cs typeface="Microsoft Sans Serif" pitchFamily="34" charset="0"/>
              </a:defRPr>
            </a:lvl3pPr>
            <a:lvl4pPr>
              <a:defRPr sz="2000">
                <a:solidFill>
                  <a:schemeClr val="tx1"/>
                </a:solidFill>
                <a:latin typeface="Microsoft Sans Serif" pitchFamily="34" charset="0"/>
                <a:cs typeface="Microsoft Sans Serif" pitchFamily="34" charset="0"/>
              </a:defRPr>
            </a:lvl4pPr>
            <a:lvl5pPr>
              <a:defRPr sz="2000">
                <a:solidFill>
                  <a:schemeClr val="tx1"/>
                </a:solidFill>
                <a:latin typeface="Microsoft Sans Serif" pitchFamily="34" charset="0"/>
                <a:cs typeface="Microsoft Sans Serif" pitchFamily="34" charset="0"/>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9" name="Picture 8"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023218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latin typeface="Microsoft Sans Serif" pitchFamily="34" charset="0"/>
                <a:cs typeface="Microsoft Sans Serif" pitchFamily="34" charset="0"/>
              </a:defRPr>
            </a:lvl2pPr>
            <a:lvl3pPr>
              <a:defRPr sz="1000">
                <a:solidFill>
                  <a:srgbClr val="FFFFFF"/>
                </a:solidFill>
                <a:latin typeface="Microsoft Sans Serif" pitchFamily="34" charset="0"/>
                <a:cs typeface="Microsoft Sans Serif" pitchFamily="34" charset="0"/>
              </a:defRPr>
            </a:lvl3pPr>
            <a:lvl4pPr>
              <a:defRPr sz="900">
                <a:solidFill>
                  <a:srgbClr val="FFFFFF"/>
                </a:solidFill>
                <a:latin typeface="Microsoft Sans Serif" pitchFamily="34" charset="0"/>
                <a:cs typeface="Microsoft Sans Serif" pitchFamily="34" charset="0"/>
              </a:defRPr>
            </a:lvl4pPr>
            <a:lvl5pPr>
              <a:defRPr sz="900">
                <a:solidFill>
                  <a:srgbClr val="FFFFFF"/>
                </a:solidFill>
                <a:latin typeface="Microsoft Sans Serif" pitchFamily="34" charset="0"/>
                <a:cs typeface="Microsoft Sans Serif"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7" name="Slide Number Placeholder 6"/>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pic>
        <p:nvPicPr>
          <p:cNvPr id="10" name="Picture 9"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625258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4253868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ounded Rectangle 6"/>
          <p:cNvSpPr/>
          <p:nvPr userDrawn="1"/>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latin typeface="Verdana"/>
            </a:endParaRPr>
          </a:p>
        </p:txBody>
      </p:sp>
      <p:sp>
        <p:nvSpPr>
          <p:cNvPr id="6" name="Slide Number Placeholder 5"/>
          <p:cNvSpPr>
            <a:spLocks noGrp="1"/>
          </p:cNvSpPr>
          <p:nvPr>
            <p:ph type="sldNum" sz="quarter" idx="12"/>
          </p:nvPr>
        </p:nvSpPr>
        <p:spPr/>
        <p:txBody>
          <a:bodyPr/>
          <a:lstStyle>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8" name="Picture 7" descr="AYPF_logoFIN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204842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1/17/2014</a:t>
            </a:r>
            <a:endParaRPr lang="en-US"/>
          </a:p>
        </p:txBody>
      </p:sp>
      <p:sp>
        <p:nvSpPr>
          <p:cNvPr id="3" name="Footer Placeholder 2"/>
          <p:cNvSpPr>
            <a:spLocks noGrp="1"/>
          </p:cNvSpPr>
          <p:nvPr>
            <p:ph type="ftr" sz="quarter" idx="11"/>
          </p:nvPr>
        </p:nvSpPr>
        <p:spPr/>
        <p:txBody>
          <a:bodyPr/>
          <a:lstStyle/>
          <a:p>
            <a:r>
              <a:rPr lang="en-US" smtClean="0"/>
              <a:t>©2014 The Tripod Project</a:t>
            </a:r>
            <a:endParaRPr lang="en-US"/>
          </a:p>
        </p:txBody>
      </p:sp>
      <p:sp>
        <p:nvSpPr>
          <p:cNvPr id="4" name="Slide Number Placeholder 3"/>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1/17/2014</a:t>
            </a:r>
            <a:endParaRPr lang="en-US"/>
          </a:p>
        </p:txBody>
      </p:sp>
      <p:sp>
        <p:nvSpPr>
          <p:cNvPr id="6" name="Footer Placeholder 5"/>
          <p:cNvSpPr>
            <a:spLocks noGrp="1"/>
          </p:cNvSpPr>
          <p:nvPr>
            <p:ph type="ftr" sz="quarter" idx="11"/>
          </p:nvPr>
        </p:nvSpPr>
        <p:spPr/>
        <p:txBody>
          <a:bodyPr/>
          <a:lstStyle/>
          <a:p>
            <a:r>
              <a:rPr lang="en-US" smtClean="0"/>
              <a:t>©2014 The Tripod Project</a:t>
            </a:r>
            <a:endParaRPr lang="en-US"/>
          </a:p>
        </p:txBody>
      </p:sp>
      <p:sp>
        <p:nvSpPr>
          <p:cNvPr id="7" name="Slide Number Placeholder 6"/>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1/17/2014</a:t>
            </a:r>
            <a:endParaRPr lang="en-US"/>
          </a:p>
        </p:txBody>
      </p:sp>
      <p:sp>
        <p:nvSpPr>
          <p:cNvPr id="6" name="Footer Placeholder 5"/>
          <p:cNvSpPr>
            <a:spLocks noGrp="1"/>
          </p:cNvSpPr>
          <p:nvPr>
            <p:ph type="ftr" sz="quarter" idx="11"/>
          </p:nvPr>
        </p:nvSpPr>
        <p:spPr/>
        <p:txBody>
          <a:bodyPr/>
          <a:lstStyle/>
          <a:p>
            <a:r>
              <a:rPr lang="en-US" smtClean="0"/>
              <a:t>©2014 The Tripod Project</a:t>
            </a:r>
            <a:endParaRPr lang="en-US"/>
          </a:p>
        </p:txBody>
      </p:sp>
      <p:sp>
        <p:nvSpPr>
          <p:cNvPr id="7" name="Slide Number Placeholder 6"/>
          <p:cNvSpPr>
            <a:spLocks noGrp="1"/>
          </p:cNvSpPr>
          <p:nvPr>
            <p:ph type="sldNum" sz="quarter" idx="12"/>
          </p:nvPr>
        </p:nvSpPr>
        <p:spPr/>
        <p:txBody>
          <a:bodyPr/>
          <a:lstStyle/>
          <a:p>
            <a:fld id="{D7D7A939-F070-411A-99CE-E57122B0B8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4.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1/17/2014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©2014 The Tripod Project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7A939-F070-411A-99CE-E57122B0B82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©2014 The Tripod Project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751C0-4CC2-4079-AA33-4ED25D841EB9}"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F5017-92CD-4AD8-8CE0-5D4D96737B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415E9"/>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D945F-5538-4CA5-AF4E-1B3371E66ABA}" type="datetimeFigureOut">
              <a:rPr lang="en-US" smtClean="0">
                <a:solidFill>
                  <a:prstClr val="black">
                    <a:tint val="75000"/>
                  </a:prstClr>
                </a:solidFill>
                <a:latin typeface="Calibri"/>
              </a:rPr>
              <a:pPr/>
              <a:t>3/27/14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470FA-D1A4-492E-A599-F3E6CB08BC3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2" name="TextBox 1"/>
          <p:cNvSpPr txBox="1"/>
          <p:nvPr userDrawn="1"/>
        </p:nvSpPr>
        <p:spPr>
          <a:xfrm>
            <a:off x="457200" y="304800"/>
            <a:ext cx="8153400" cy="923330"/>
          </a:xfrm>
          <a:prstGeom prst="rect">
            <a:avLst/>
          </a:prstGeom>
          <a:noFill/>
        </p:spPr>
        <p:txBody>
          <a:bodyPr wrap="square" rtlCol="0">
            <a:spAutoFit/>
          </a:bodyPr>
          <a:lstStyle/>
          <a:p>
            <a:pPr algn="ctr"/>
            <a:r>
              <a:rPr lang="en-US" sz="3600" b="1" dirty="0" smtClean="0">
                <a:ln w="12700">
                  <a:solidFill>
                    <a:srgbClr val="1F497D">
                      <a:satMod val="155000"/>
                    </a:srgbClr>
                  </a:solidFill>
                  <a:prstDash val="solid"/>
                </a:ln>
                <a:solidFill>
                  <a:srgbClr val="FFFFFF"/>
                </a:solidFill>
                <a:effectLst>
                  <a:outerShdw blurRad="41275" dist="20320" dir="1800000" algn="tl" rotWithShape="0">
                    <a:srgbClr val="000000">
                      <a:alpha val="40000"/>
                    </a:srgbClr>
                  </a:outerShdw>
                </a:effectLst>
                <a:latin typeface="Century Schoolbook"/>
                <a:cs typeface="Century Schoolbook"/>
              </a:rPr>
              <a:t>Lewiston Public Schools</a:t>
            </a:r>
            <a:r>
              <a:rPr lang="en-US" sz="2000" b="1" dirty="0" smtClean="0">
                <a:ln w="12700">
                  <a:solidFill>
                    <a:srgbClr val="1F497D">
                      <a:satMod val="155000"/>
                    </a:srgbClr>
                  </a:solidFill>
                  <a:prstDash val="solid"/>
                </a:ln>
                <a:solidFill>
                  <a:srgbClr val="FFFFFF"/>
                </a:solidFill>
                <a:effectLst>
                  <a:outerShdw blurRad="41275" dist="20320" dir="1800000" algn="tl" rotWithShape="0">
                    <a:srgbClr val="000000">
                      <a:alpha val="40000"/>
                    </a:srgbClr>
                  </a:outerShdw>
                </a:effectLst>
                <a:latin typeface="Century Schoolbook"/>
                <a:cs typeface="Century Schoolbook"/>
              </a:rPr>
              <a:t/>
            </a:r>
            <a:br>
              <a:rPr lang="en-US" sz="2000" b="1" dirty="0" smtClean="0">
                <a:ln w="12700">
                  <a:solidFill>
                    <a:srgbClr val="1F497D">
                      <a:satMod val="155000"/>
                    </a:srgbClr>
                  </a:solidFill>
                  <a:prstDash val="solid"/>
                </a:ln>
                <a:solidFill>
                  <a:srgbClr val="FFFFFF"/>
                </a:solidFill>
                <a:effectLst>
                  <a:outerShdw blurRad="41275" dist="20320" dir="1800000" algn="tl" rotWithShape="0">
                    <a:srgbClr val="000000">
                      <a:alpha val="40000"/>
                    </a:srgbClr>
                  </a:outerShdw>
                </a:effectLst>
                <a:latin typeface="Century Schoolbook"/>
                <a:cs typeface="Century Schoolbook"/>
              </a:rPr>
            </a:b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Schoolbook"/>
                <a:cs typeface="Century Schoolbook"/>
              </a:rPr>
              <a:t>Ensuring Student Academic and Civic Success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pic>
        <p:nvPicPr>
          <p:cNvPr id="8" name="Picture 7" descr="logo_schoolhouse_500.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05928" y="304800"/>
            <a:ext cx="918072" cy="1066800"/>
          </a:xfrm>
          <a:prstGeom prst="rect">
            <a:avLst/>
          </a:prstGeom>
          <a:effectLst>
            <a:outerShdw blurRad="50800" dist="38100" dir="2700000" algn="tl" rotWithShape="0">
              <a:srgbClr val="000000">
                <a:alpha val="43000"/>
              </a:srgbClr>
            </a:outerShdw>
          </a:effectLst>
        </p:spPr>
      </p:pic>
      <p:pic>
        <p:nvPicPr>
          <p:cNvPr id="10" name="Picture 9" descr="logo_schoolhouse_500.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620000" y="304800"/>
            <a:ext cx="918072" cy="1066800"/>
          </a:xfrm>
          <a:prstGeom prst="rect">
            <a:avLst/>
          </a:prstGeom>
          <a:effectLst>
            <a:outerShdw blurRad="50800" dist="38100" dir="2700000" algn="tl" rotWithShape="0">
              <a:srgbClr val="000000">
                <a:alpha val="43000"/>
              </a:srgbClr>
            </a:outerShdw>
          </a:effectLst>
        </p:spPr>
      </p:pic>
      <p:sp>
        <p:nvSpPr>
          <p:cNvPr id="11" name="Rectangle 10"/>
          <p:cNvSpPr/>
          <p:nvPr userDrawn="1"/>
        </p:nvSpPr>
        <p:spPr>
          <a:xfrm>
            <a:off x="457200" y="152400"/>
            <a:ext cx="8229600" cy="13716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38069794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Calibri"/>
              </a:rPr>
              <a:t>1/17/2014</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©2014 The Tripod Project</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751C0-4CC2-4079-AA33-4ED25D841EB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0677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rgbClr val="1582C5"/>
            </a:gs>
            <a:gs pos="39999">
              <a:srgbClr val="85BCFF"/>
            </a:gs>
            <a:gs pos="70000">
              <a:srgbClr val="DDE7F3"/>
            </a:gs>
            <a:gs pos="100000">
              <a:srgbClr val="0070C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0"/>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latin typeface="Verdana"/>
            </a:endParaRPr>
          </a:p>
        </p:txBody>
      </p:sp>
      <p:sp>
        <p:nvSpPr>
          <p:cNvPr id="13" name="Title Placeholder 12"/>
          <p:cNvSpPr>
            <a:spLocks noGrp="1"/>
          </p:cNvSpPr>
          <p:nvPr>
            <p:ph type="title"/>
          </p:nvPr>
        </p:nvSpPr>
        <p:spPr>
          <a:xfrm>
            <a:off x="457200" y="533400"/>
            <a:ext cx="8183880" cy="1051560"/>
          </a:xfrm>
          <a:prstGeom prst="rect">
            <a:avLst/>
          </a:prstGeom>
        </p:spPr>
        <p:txBody>
          <a:bodyPr vert="horz" anchor="b">
            <a:normAutofit/>
          </a:bodyPr>
          <a:lstStyle>
            <a:extLst/>
          </a:lstStyle>
          <a:p>
            <a:r>
              <a:rPr kumimoji="0" lang="en-US" smtClean="0"/>
              <a:t>Click to edit Master title style</a:t>
            </a:r>
            <a:endParaRPr kumimoji="0" lang="en-US" dirty="0"/>
          </a:p>
        </p:txBody>
      </p:sp>
      <p:sp>
        <p:nvSpPr>
          <p:cNvPr id="4" name="Text Placeholder 3"/>
          <p:cNvSpPr>
            <a:spLocks noGrp="1"/>
          </p:cNvSpPr>
          <p:nvPr>
            <p:ph type="body" idx="1"/>
          </p:nvPr>
        </p:nvSpPr>
        <p:spPr>
          <a:xfrm>
            <a:off x="457200" y="1905000"/>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AC0302-455F-491E-951C-8F25F3B809BC}" type="datetimeFigureOut">
              <a:rPr lang="en-US" smtClean="0">
                <a:solidFill>
                  <a:srgbClr val="E3DED1">
                    <a:shade val="50000"/>
                  </a:srgbClr>
                </a:solidFill>
                <a:latin typeface="Verdana"/>
              </a:rPr>
              <a:pPr/>
              <a:t>3/27/14</a:t>
            </a:fld>
            <a:endParaRPr lang="en-US">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DE0912E-E5C5-401B-A6F5-148F29E7C5C3}" type="slidenum">
              <a:rPr lang="en-US" smtClean="0">
                <a:solidFill>
                  <a:srgbClr val="E3DED1">
                    <a:shade val="50000"/>
                  </a:srgbClr>
                </a:solidFill>
                <a:latin typeface="Verdana"/>
              </a:rPr>
              <a:pPr/>
              <a:t>‹#›</a:t>
            </a:fld>
            <a:endParaRPr lang="en-US">
              <a:solidFill>
                <a:srgbClr val="E3DED1">
                  <a:shade val="50000"/>
                </a:srgbClr>
              </a:solidFill>
              <a:latin typeface="Verdana"/>
            </a:endParaRPr>
          </a:p>
        </p:txBody>
      </p:sp>
      <p:pic>
        <p:nvPicPr>
          <p:cNvPr id="10" name="Picture 9" descr="AYPF_logoFINAL.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53200" y="5562600"/>
            <a:ext cx="2057400" cy="838200"/>
          </a:xfrm>
          <a:prstGeom prst="rect">
            <a:avLst/>
          </a:prstGeom>
        </p:spPr>
      </p:pic>
    </p:spTree>
    <p:extLst>
      <p:ext uri="{BB962C8B-B14F-4D97-AF65-F5344CB8AC3E}">
        <p14:creationId xmlns:p14="http://schemas.microsoft.com/office/powerpoint/2010/main" val="17147844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600" b="1" kern="1200">
          <a:solidFill>
            <a:schemeClr val="tx1"/>
          </a:solidFill>
          <a:effectLst>
            <a:outerShdw blurRad="53975" dist="22860" dir="5400000" algn="tl" rotWithShape="0">
              <a:srgbClr val="000000">
                <a:alpha val="55000"/>
              </a:srgbClr>
            </a:outerShdw>
          </a:effectLst>
          <a:latin typeface="Century Schoolbook" pitchFamily="18" charset="0"/>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icrosoft Sans Serif" pitchFamily="34" charset="0"/>
          <a:ea typeface="+mn-ea"/>
          <a:cs typeface="Microsoft Sans Serif" pitchFamily="34" charset="0"/>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icrosoft Sans Serif" pitchFamily="34" charset="0"/>
          <a:ea typeface="+mn-ea"/>
          <a:cs typeface="Microsoft Sans Serif" pitchFamily="34" charset="0"/>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icrosoft Sans Serif" pitchFamily="34" charset="0"/>
          <a:ea typeface="+mn-ea"/>
          <a:cs typeface="Microsoft Sans Serif" pitchFamily="34" charset="0"/>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icrosoft Sans Serif" pitchFamily="34" charset="0"/>
          <a:ea typeface="+mn-ea"/>
          <a:cs typeface="Microsoft Sans Serif" pitchFamily="34" charset="0"/>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icrosoft Sans Serif" pitchFamily="34" charset="0"/>
          <a:ea typeface="+mn-ea"/>
          <a:cs typeface="Microsoft Sans Serif" pitchFamily="34" charset="0"/>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hyperlink" Target="http://www.aypf.org" TargetMode="External"/><Relationship Id="rId1" Type="http://schemas.openxmlformats.org/officeDocument/2006/relationships/slideLayout" Target="../slideLayouts/slideLayout6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4.jpeg"/><Relationship Id="rId1" Type="http://schemas.openxmlformats.org/officeDocument/2006/relationships/themeOverride" Target="../theme/themeOverride3.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png"/><Relationship Id="rId1" Type="http://schemas.openxmlformats.org/officeDocument/2006/relationships/themeOverride" Target="../theme/themeOverride4.x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hyperlink" Target="http://www.tripodproject.org/" TargetMode="External"/><Relationship Id="rId1" Type="http://schemas.openxmlformats.org/officeDocument/2006/relationships/slideLayout" Target="../slideLayouts/slideLayout5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http://www.cambridgeeducationgroup.com/" TargetMode="External"/><Relationship Id="rId4" Type="http://schemas.openxmlformats.org/officeDocument/2006/relationships/hyperlink" Target="mailto:kpaquette@lewistonpublicschool.org" TargetMode="External"/><Relationship Id="rId5" Type="http://schemas.openxmlformats.org/officeDocument/2006/relationships/hyperlink" Target="mailto:smartin@lewistonpublicschools.org" TargetMode="External"/><Relationship Id="rId1" Type="http://schemas.openxmlformats.org/officeDocument/2006/relationships/slideLayout" Target="../slideLayouts/slideLayout35.xml"/><Relationship Id="rId2" Type="http://schemas.openxmlformats.org/officeDocument/2006/relationships/hyperlink" Target="http://www.lewistonpublicschools.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jpeg"/><Relationship Id="rId1" Type="http://schemas.openxmlformats.org/officeDocument/2006/relationships/themeOverride" Target="../theme/themeOverride2.x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ommunications\Templates\AYPF Logo - April 2012\AYPF_logoF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5759542"/>
            <a:ext cx="1811215" cy="737902"/>
          </a:xfrm>
          <a:prstGeom prst="rect">
            <a:avLst/>
          </a:prstGeom>
          <a:noFill/>
        </p:spPr>
      </p:pic>
      <p:sp>
        <p:nvSpPr>
          <p:cNvPr id="12" name="Title 11"/>
          <p:cNvSpPr>
            <a:spLocks noGrp="1"/>
          </p:cNvSpPr>
          <p:nvPr>
            <p:ph type="title"/>
          </p:nvPr>
        </p:nvSpPr>
        <p:spPr>
          <a:xfrm>
            <a:off x="667354" y="1433397"/>
            <a:ext cx="5564180" cy="661447"/>
          </a:xfrm>
        </p:spPr>
        <p:txBody>
          <a:bodyPr>
            <a:noAutofit/>
          </a:bodyPr>
          <a:lstStyle/>
          <a:p>
            <a:r>
              <a:rPr lang="en-US" dirty="0" smtClean="0"/>
              <a:t>Webinar Technical Support</a:t>
            </a:r>
            <a:br>
              <a:rPr lang="en-US" dirty="0" smtClean="0"/>
            </a:br>
            <a:endParaRPr lang="en-US" dirty="0"/>
          </a:p>
        </p:txBody>
      </p:sp>
      <p:sp>
        <p:nvSpPr>
          <p:cNvPr id="7" name="TextBox 6"/>
          <p:cNvSpPr txBox="1"/>
          <p:nvPr/>
        </p:nvSpPr>
        <p:spPr>
          <a:xfrm>
            <a:off x="382746" y="1764121"/>
            <a:ext cx="5354027" cy="1231106"/>
          </a:xfrm>
          <a:prstGeom prst="rect">
            <a:avLst/>
          </a:prstGeom>
          <a:noFill/>
          <a:ln>
            <a:noFill/>
          </a:ln>
        </p:spPr>
        <p:txBody>
          <a:bodyPr wrap="square" rtlCol="0">
            <a:spAutoFit/>
          </a:bodyPr>
          <a:lstStyle/>
          <a:p>
            <a:pPr marL="342900" indent="-342900">
              <a:buFont typeface="Arial"/>
              <a:buChar char="•"/>
            </a:pPr>
            <a:r>
              <a:rPr lang="en-US" sz="2800" b="1" dirty="0" err="1" smtClean="0">
                <a:solidFill>
                  <a:prstClr val="black"/>
                </a:solidFill>
                <a:latin typeface="Century Schoolbook"/>
                <a:cs typeface="Century Schoolbook"/>
              </a:rPr>
              <a:t>GoToWebinar</a:t>
            </a:r>
            <a:r>
              <a:rPr lang="en-US" sz="2800" b="1" dirty="0" smtClean="0">
                <a:solidFill>
                  <a:prstClr val="black"/>
                </a:solidFill>
                <a:latin typeface="Century Schoolbook"/>
                <a:cs typeface="Century Schoolbook"/>
              </a:rPr>
              <a:t> Technical Assistance: 1</a:t>
            </a:r>
            <a:r>
              <a:rPr lang="en-US" sz="2800" b="1" dirty="0">
                <a:solidFill>
                  <a:prstClr val="black"/>
                </a:solidFill>
                <a:latin typeface="Century Schoolbook"/>
                <a:cs typeface="Century Schoolbook"/>
              </a:rPr>
              <a:t>-800-263-6317</a:t>
            </a:r>
            <a:r>
              <a:rPr lang="en-US" sz="2800" b="1" dirty="0" smtClean="0">
                <a:solidFill>
                  <a:prstClr val="black"/>
                </a:solidFill>
                <a:latin typeface="Century Schoolbook"/>
                <a:cs typeface="Century Schoolbook"/>
              </a:rPr>
              <a:t>  </a:t>
            </a:r>
            <a:endParaRPr lang="en-US" sz="2800" b="1" dirty="0">
              <a:solidFill>
                <a:prstClr val="black"/>
              </a:solidFill>
              <a:latin typeface="Century Schoolbook"/>
              <a:cs typeface="Century Schoolbook"/>
            </a:endParaRPr>
          </a:p>
          <a:p>
            <a:endParaRPr lang="en-US" b="1" dirty="0">
              <a:solidFill>
                <a:prstClr val="black"/>
              </a:solidFill>
              <a:latin typeface="Cambria" pitchFamily="18" charset="0"/>
            </a:endParaRPr>
          </a:p>
        </p:txBody>
      </p:sp>
      <p:pic>
        <p:nvPicPr>
          <p:cNvPr id="6" name="Picture 5" descr="Screen Shot 2014-03-06 at 2.15.31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8591" y="798328"/>
            <a:ext cx="2238601" cy="4889787"/>
          </a:xfrm>
          <a:prstGeom prst="rect">
            <a:avLst/>
          </a:prstGeom>
        </p:spPr>
      </p:pic>
      <p:sp>
        <p:nvSpPr>
          <p:cNvPr id="4" name="TextBox 3"/>
          <p:cNvSpPr txBox="1"/>
          <p:nvPr/>
        </p:nvSpPr>
        <p:spPr>
          <a:xfrm>
            <a:off x="382746" y="2896689"/>
            <a:ext cx="5682236" cy="3108544"/>
          </a:xfrm>
          <a:prstGeom prst="rect">
            <a:avLst/>
          </a:prstGeom>
          <a:solidFill>
            <a:schemeClr val="bg1"/>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defTabSz="457200">
              <a:buFont typeface="Arial"/>
              <a:buChar char="•"/>
            </a:pPr>
            <a:r>
              <a:rPr lang="en-US" sz="2800" b="1" dirty="0" smtClean="0">
                <a:solidFill>
                  <a:prstClr val="black"/>
                </a:solidFill>
                <a:latin typeface="Century Schoolbook"/>
                <a:cs typeface="Century Schoolbook"/>
              </a:rPr>
              <a:t>To submit live questions, please use the “Questions” box</a:t>
            </a:r>
          </a:p>
          <a:p>
            <a:pPr marL="285750" indent="-285750" defTabSz="457200">
              <a:buFont typeface="Arial"/>
              <a:buChar char="•"/>
            </a:pPr>
            <a:endParaRPr lang="en-US" sz="2800" b="1" dirty="0">
              <a:solidFill>
                <a:prstClr val="black"/>
              </a:solidFill>
              <a:latin typeface="Century Schoolbook"/>
              <a:cs typeface="Century Schoolbook"/>
            </a:endParaRPr>
          </a:p>
          <a:p>
            <a:pPr marL="285750" indent="-285750" defTabSz="457200">
              <a:buFont typeface="Arial"/>
              <a:buChar char="•"/>
            </a:pPr>
            <a:r>
              <a:rPr lang="en-US" sz="2800" b="1" dirty="0" smtClean="0">
                <a:solidFill>
                  <a:prstClr val="black"/>
                </a:solidFill>
                <a:latin typeface="Century Schoolbook"/>
                <a:cs typeface="Century Schoolbook"/>
              </a:rPr>
              <a:t>A recording of the webinar and other resources will be available at </a:t>
            </a:r>
            <a:r>
              <a:rPr lang="en-US" sz="2800" b="1" dirty="0" smtClean="0">
                <a:solidFill>
                  <a:srgbClr val="1B587C">
                    <a:lumMod val="60000"/>
                    <a:lumOff val="40000"/>
                  </a:srgbClr>
                </a:solidFill>
                <a:latin typeface="Century Schoolbook"/>
                <a:cs typeface="Century Schoolbook"/>
                <a:hlinkClick r:id="rId5"/>
              </a:rPr>
              <a:t>www.aypf.org</a:t>
            </a:r>
            <a:endParaRPr lang="en-US" sz="2800" b="1" dirty="0">
              <a:solidFill>
                <a:srgbClr val="1B587C">
                  <a:lumMod val="60000"/>
                  <a:lumOff val="40000"/>
                </a:srgbClr>
              </a:solidFill>
              <a:latin typeface="Century Schoolbook"/>
              <a:cs typeface="Century Schoolbook"/>
            </a:endParaRPr>
          </a:p>
        </p:txBody>
      </p:sp>
      <p:sp>
        <p:nvSpPr>
          <p:cNvPr id="5" name="Notched Right Arrow 4"/>
          <p:cNvSpPr/>
          <p:nvPr/>
        </p:nvSpPr>
        <p:spPr>
          <a:xfrm>
            <a:off x="5590529" y="3055697"/>
            <a:ext cx="574185" cy="259174"/>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srgbClr val="1B587C">
                  <a:lumMod val="40000"/>
                  <a:lumOff val="60000"/>
                </a:srgbClr>
              </a:solidFill>
              <a:latin typeface="Verdana"/>
            </a:endParaRPr>
          </a:p>
        </p:txBody>
      </p:sp>
    </p:spTree>
    <p:extLst>
      <p:ext uri="{BB962C8B-B14F-4D97-AF65-F5344CB8AC3E}">
        <p14:creationId xmlns:p14="http://schemas.microsoft.com/office/powerpoint/2010/main" val="697505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066800"/>
          </a:xfrm>
        </p:spPr>
        <p:txBody>
          <a:bodyPr/>
          <a:lstStyle/>
          <a:p>
            <a:r>
              <a:rPr lang="en-US" sz="3600" dirty="0" smtClean="0">
                <a:solidFill>
                  <a:srgbClr val="0070C0"/>
                </a:solidFill>
              </a:rPr>
              <a:t>Examples…</a:t>
            </a:r>
            <a:endParaRPr lang="en-US" sz="3600" dirty="0">
              <a:solidFill>
                <a:srgbClr val="0070C0"/>
              </a:solidFill>
            </a:endParaRPr>
          </a:p>
        </p:txBody>
      </p:sp>
      <p:sp>
        <p:nvSpPr>
          <p:cNvPr id="4" name="Slide Number Placeholder 3"/>
          <p:cNvSpPr>
            <a:spLocks noGrp="1"/>
          </p:cNvSpPr>
          <p:nvPr>
            <p:ph type="sldNum" sz="quarter" idx="12"/>
          </p:nvPr>
        </p:nvSpPr>
        <p:spPr/>
        <p:txBody>
          <a:bodyPr/>
          <a:lstStyle/>
          <a:p>
            <a:pPr>
              <a:defRPr/>
            </a:pPr>
            <a:fld id="{210E2754-58CD-4793-BD02-9840A643D155}" type="slidenum">
              <a:rPr lang="en-US">
                <a:solidFill>
                  <a:prstClr val="black">
                    <a:tint val="75000"/>
                  </a:prstClr>
                </a:solidFill>
              </a:rPr>
              <a:pPr>
                <a:defRPr/>
              </a:pPr>
              <a:t>10</a:t>
            </a:fld>
            <a:endParaRPr lang="en-US" dirty="0">
              <a:solidFill>
                <a:prstClr val="black">
                  <a:tint val="75000"/>
                </a:prstClr>
              </a:solidFill>
            </a:endParaRPr>
          </a:p>
        </p:txBody>
      </p:sp>
      <p:sp>
        <p:nvSpPr>
          <p:cNvPr id="10" name="TextBox 9"/>
          <p:cNvSpPr txBox="1"/>
          <p:nvPr/>
        </p:nvSpPr>
        <p:spPr>
          <a:xfrm>
            <a:off x="457200" y="1600200"/>
            <a:ext cx="3657600" cy="4493538"/>
          </a:xfrm>
          <a:prstGeom prst="rect">
            <a:avLst/>
          </a:prstGeom>
          <a:noFill/>
        </p:spPr>
        <p:txBody>
          <a:bodyPr wrap="square" rtlCol="0">
            <a:spAutoFit/>
          </a:bodyPr>
          <a:lstStyle/>
          <a:p>
            <a:pPr marL="342900" indent="-342900">
              <a:buFont typeface="Arial" panose="020B0604020202020204" pitchFamily="34" charset="0"/>
              <a:buChar char="•"/>
            </a:pPr>
            <a:r>
              <a:rPr lang="en-US" sz="2400" i="1" dirty="0"/>
              <a:t>My classmates behave the way my teacher wants them to</a:t>
            </a:r>
            <a:r>
              <a:rPr lang="en-US" sz="2400" i="1" dirty="0" smtClean="0"/>
              <a:t>.</a:t>
            </a:r>
            <a:br>
              <a:rPr lang="en-US" sz="2400" i="1" dirty="0" smtClean="0"/>
            </a:br>
            <a:endParaRPr lang="en-US" sz="2400" i="1" dirty="0"/>
          </a:p>
          <a:p>
            <a:pPr marL="342900" indent="-342900">
              <a:buFont typeface="Arial" panose="020B0604020202020204" pitchFamily="34" charset="0"/>
              <a:buChar char="•"/>
            </a:pPr>
            <a:r>
              <a:rPr lang="en-US" sz="2400" i="1" dirty="0"/>
              <a:t>My teacher pushes us to think hard about things we read</a:t>
            </a:r>
            <a:r>
              <a:rPr lang="en-US" sz="2400" i="1" dirty="0" smtClean="0"/>
              <a:t>.</a:t>
            </a:r>
          </a:p>
          <a:p>
            <a:endParaRPr lang="en-US" sz="2400" i="1" dirty="0"/>
          </a:p>
          <a:p>
            <a:pPr marL="342900" indent="-342900">
              <a:buFont typeface="Arial" panose="020B0604020202020204" pitchFamily="34" charset="0"/>
              <a:buChar char="•"/>
            </a:pPr>
            <a:r>
              <a:rPr lang="en-US" sz="2400" i="1" dirty="0"/>
              <a:t>My teacher knows when the class understands, and when we do not.</a:t>
            </a:r>
          </a:p>
          <a:p>
            <a:pPr marL="63500" indent="0">
              <a:lnSpc>
                <a:spcPct val="90000"/>
              </a:lnSpc>
              <a:buNone/>
            </a:pPr>
            <a:endParaRPr lang="en-US" sz="2400"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The Tripod Project</a:t>
            </a:r>
            <a:endParaRPr lang="en-US" dirty="0">
              <a:solidFill>
                <a:prstClr val="black">
                  <a:tint val="75000"/>
                </a:prstClr>
              </a:solidFill>
            </a:endParaRPr>
          </a:p>
        </p:txBody>
      </p:sp>
      <p:pic>
        <p:nvPicPr>
          <p:cNvPr id="11" name="Picture 3" descr="girlatcompu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4894" y="2150431"/>
            <a:ext cx="3376612" cy="2246313"/>
          </a:xfrm>
          <a:prstGeom prst="rect">
            <a:avLst/>
          </a:prstGeom>
          <a:noFill/>
          <a:ln w="9525">
            <a:noFill/>
            <a:miter lim="800000"/>
            <a:headEnd/>
            <a:tailEnd/>
          </a:ln>
        </p:spPr>
      </p:pic>
    </p:spTree>
    <p:extLst>
      <p:ext uri="{BB962C8B-B14F-4D97-AF65-F5344CB8AC3E}">
        <p14:creationId xmlns:p14="http://schemas.microsoft.com/office/powerpoint/2010/main" val="92441790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066800"/>
          </a:xfrm>
        </p:spPr>
        <p:txBody>
          <a:bodyPr/>
          <a:lstStyle/>
          <a:p>
            <a:r>
              <a:rPr lang="en-US" sz="3600" dirty="0" smtClean="0">
                <a:solidFill>
                  <a:srgbClr val="0070C0"/>
                </a:solidFill>
              </a:rPr>
              <a:t>Why the focus on this measure</a:t>
            </a:r>
            <a:r>
              <a:rPr lang="en-US" sz="3600" dirty="0">
                <a:solidFill>
                  <a:srgbClr val="0070C0"/>
                </a:solidFill>
              </a:rPr>
              <a:t>?</a:t>
            </a:r>
          </a:p>
        </p:txBody>
      </p:sp>
      <p:sp>
        <p:nvSpPr>
          <p:cNvPr id="4" name="Slide Number Placeholder 3"/>
          <p:cNvSpPr>
            <a:spLocks noGrp="1"/>
          </p:cNvSpPr>
          <p:nvPr>
            <p:ph type="sldNum" sz="quarter" idx="12"/>
          </p:nvPr>
        </p:nvSpPr>
        <p:spPr/>
        <p:txBody>
          <a:bodyPr/>
          <a:lstStyle/>
          <a:p>
            <a:pPr>
              <a:defRPr/>
            </a:pPr>
            <a:fld id="{210E2754-58CD-4793-BD02-9840A643D155}" type="slidenum">
              <a:rPr lang="en-US">
                <a:solidFill>
                  <a:prstClr val="black">
                    <a:tint val="75000"/>
                  </a:prstClr>
                </a:solidFill>
              </a:rPr>
              <a:pPr>
                <a:defRPr/>
              </a:pPr>
              <a:t>11</a:t>
            </a:fld>
            <a:endParaRPr lang="en-US" dirty="0">
              <a:solidFill>
                <a:prstClr val="black">
                  <a:tint val="75000"/>
                </a:prstClr>
              </a:solidFill>
            </a:endParaRP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1809517"/>
            <a:ext cx="2886717" cy="352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00700" y="5478393"/>
            <a:ext cx="3009900" cy="369332"/>
          </a:xfrm>
          <a:prstGeom prst="rect">
            <a:avLst/>
          </a:prstGeom>
          <a:noFill/>
        </p:spPr>
        <p:txBody>
          <a:bodyPr wrap="square" rtlCol="0">
            <a:spAutoFit/>
          </a:bodyPr>
          <a:lstStyle/>
          <a:p>
            <a:r>
              <a:rPr lang="en-US" dirty="0" smtClean="0"/>
              <a:t>Source: www.metproject.org</a:t>
            </a:r>
            <a:endParaRPr lang="en-US" dirty="0"/>
          </a:p>
        </p:txBody>
      </p:sp>
      <p:sp>
        <p:nvSpPr>
          <p:cNvPr id="10" name="TextBox 9"/>
          <p:cNvSpPr txBox="1"/>
          <p:nvPr/>
        </p:nvSpPr>
        <p:spPr>
          <a:xfrm>
            <a:off x="533400" y="1949248"/>
            <a:ext cx="4719845" cy="3250121"/>
          </a:xfrm>
          <a:prstGeom prst="rect">
            <a:avLst/>
          </a:prstGeom>
          <a:noFill/>
        </p:spPr>
        <p:txBody>
          <a:bodyPr wrap="square" rtlCol="0">
            <a:spAutoFit/>
          </a:bodyPr>
          <a:lstStyle/>
          <a:p>
            <a:pPr marL="63500" indent="0">
              <a:lnSpc>
                <a:spcPct val="90000"/>
              </a:lnSpc>
              <a:buNone/>
            </a:pPr>
            <a:r>
              <a:rPr lang="en-US" sz="2400" dirty="0"/>
              <a:t>In the Gates Measures of Effective Teaching study a single administration of student surveys was found to be a </a:t>
            </a:r>
            <a:endParaRPr lang="en-US" sz="2400" dirty="0" smtClean="0"/>
          </a:p>
          <a:p>
            <a:pPr marL="63500" indent="0">
              <a:lnSpc>
                <a:spcPct val="90000"/>
              </a:lnSpc>
              <a:buNone/>
            </a:pPr>
            <a:endParaRPr lang="en-US" sz="2400" b="1" dirty="0"/>
          </a:p>
          <a:p>
            <a:pPr>
              <a:lnSpc>
                <a:spcPct val="90000"/>
              </a:lnSpc>
              <a:buNone/>
            </a:pPr>
            <a:r>
              <a:rPr lang="en-US" sz="2400" b="1" dirty="0"/>
              <a:t>	</a:t>
            </a:r>
            <a:r>
              <a:rPr lang="en-US" sz="2800" b="1" dirty="0"/>
              <a:t>reliable measure </a:t>
            </a:r>
            <a:r>
              <a:rPr lang="en-US" sz="2400" dirty="0"/>
              <a:t>and</a:t>
            </a:r>
          </a:p>
          <a:p>
            <a:pPr>
              <a:lnSpc>
                <a:spcPct val="90000"/>
              </a:lnSpc>
              <a:buNone/>
            </a:pPr>
            <a:r>
              <a:rPr lang="en-US" sz="2400" dirty="0"/>
              <a:t>          </a:t>
            </a:r>
            <a:r>
              <a:rPr lang="en-US" sz="2800" b="1" dirty="0"/>
              <a:t>predictive</a:t>
            </a:r>
            <a:r>
              <a:rPr lang="en-US" sz="2800" dirty="0"/>
              <a:t> </a:t>
            </a:r>
            <a:endParaRPr lang="en-US" sz="2800" dirty="0" smtClean="0"/>
          </a:p>
          <a:p>
            <a:pPr>
              <a:lnSpc>
                <a:spcPct val="90000"/>
              </a:lnSpc>
              <a:buNone/>
            </a:pPr>
            <a:endParaRPr lang="en-US" sz="2800" dirty="0"/>
          </a:p>
          <a:p>
            <a:pPr>
              <a:lnSpc>
                <a:spcPct val="90000"/>
              </a:lnSpc>
              <a:buNone/>
            </a:pPr>
            <a:r>
              <a:rPr lang="en-US" sz="2400" dirty="0"/>
              <a:t>of student achievement gains.  </a:t>
            </a:r>
          </a:p>
        </p:txBody>
      </p:sp>
      <p:sp>
        <p:nvSpPr>
          <p:cNvPr id="3" name="Date Placeholder 2"/>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The Tripod Project</a:t>
            </a:r>
            <a:endParaRPr lang="en-US" dirty="0">
              <a:solidFill>
                <a:prstClr val="black">
                  <a:tint val="75000"/>
                </a:prstClr>
              </a:solidFill>
            </a:endParaRPr>
          </a:p>
        </p:txBody>
      </p:sp>
    </p:spTree>
    <p:extLst>
      <p:ext uri="{BB962C8B-B14F-4D97-AF65-F5344CB8AC3E}">
        <p14:creationId xmlns:p14="http://schemas.microsoft.com/office/powerpoint/2010/main" val="398450492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Three Key Messages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spcBef>
                <a:spcPts val="1200"/>
              </a:spcBef>
            </a:pPr>
            <a:r>
              <a:rPr lang="en-US" sz="3600" dirty="0">
                <a:solidFill>
                  <a:schemeClr val="bg1">
                    <a:lumMod val="75000"/>
                  </a:schemeClr>
                </a:solidFill>
              </a:rPr>
              <a:t>Students are good observers</a:t>
            </a:r>
          </a:p>
          <a:p>
            <a:pPr>
              <a:spcBef>
                <a:spcPts val="1200"/>
              </a:spcBef>
            </a:pPr>
            <a:r>
              <a:rPr lang="en-US" sz="3600" dirty="0" smtClean="0"/>
              <a:t>There is variation in teaching quality</a:t>
            </a:r>
          </a:p>
          <a:p>
            <a:pPr>
              <a:spcBef>
                <a:spcPts val="1200"/>
              </a:spcBef>
            </a:pPr>
            <a:r>
              <a:rPr lang="en-US" sz="3600" dirty="0" smtClean="0">
                <a:solidFill>
                  <a:schemeClr val="bg1">
                    <a:lumMod val="75000"/>
                  </a:schemeClr>
                </a:solidFill>
              </a:rPr>
              <a:t>Our </a:t>
            </a:r>
            <a:r>
              <a:rPr lang="en-US" sz="3600" dirty="0">
                <a:solidFill>
                  <a:schemeClr val="bg1">
                    <a:lumMod val="75000"/>
                  </a:schemeClr>
                </a:solidFill>
              </a:rPr>
              <a:t>purpose must be professional growth of all educators</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12</a:t>
            </a:fld>
            <a:endParaRPr lang="en-US"/>
          </a:p>
        </p:txBody>
      </p:sp>
    </p:spTree>
    <p:extLst>
      <p:ext uri="{BB962C8B-B14F-4D97-AF65-F5344CB8AC3E}">
        <p14:creationId xmlns:p14="http://schemas.microsoft.com/office/powerpoint/2010/main" val="2124056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031130174"/>
              </p:ext>
            </p:extLst>
          </p:nvPr>
        </p:nvGraphicFramePr>
        <p:xfrm>
          <a:off x="304800" y="0"/>
          <a:ext cx="8839200" cy="6400800"/>
        </p:xfrm>
        <a:graphic>
          <a:graphicData uri="http://schemas.openxmlformats.org/drawingml/2006/chart">
            <c:chart xmlns:c="http://schemas.openxmlformats.org/drawingml/2006/chart" xmlns:r="http://schemas.openxmlformats.org/officeDocument/2006/relationships" r:id="rId2"/>
          </a:graphicData>
        </a:graphic>
      </p:graphicFrame>
      <p:sp>
        <p:nvSpPr>
          <p:cNvPr id="191491" name="TextBox 2"/>
          <p:cNvSpPr txBox="1">
            <a:spLocks noChangeArrowheads="1"/>
          </p:cNvSpPr>
          <p:nvPr/>
        </p:nvSpPr>
        <p:spPr bwMode="auto">
          <a:xfrm rot="-5400000">
            <a:off x="-1910556" y="3434556"/>
            <a:ext cx="4343400" cy="369888"/>
          </a:xfrm>
          <a:prstGeom prst="rect">
            <a:avLst/>
          </a:prstGeom>
          <a:noFill/>
          <a:ln w="9525">
            <a:noFill/>
            <a:miter lim="800000"/>
            <a:headEnd/>
            <a:tailEnd/>
          </a:ln>
        </p:spPr>
        <p:txBody>
          <a:bodyPr>
            <a:spAutoFit/>
          </a:bodyPr>
          <a:lstStyle/>
          <a:p>
            <a:pPr algn="ctr"/>
            <a:r>
              <a:rPr lang="en-US" sz="1800">
                <a:solidFill>
                  <a:srgbClr val="000000"/>
                </a:solidFill>
                <a:latin typeface="Calibri" pitchFamily="34" charset="0"/>
              </a:rPr>
              <a:t>Percentage Desirable Responses</a:t>
            </a:r>
          </a:p>
        </p:txBody>
      </p:sp>
      <p:sp>
        <p:nvSpPr>
          <p:cNvPr id="6" name="Footer Placeholder 3"/>
          <p:cNvSpPr txBox="1">
            <a:spLocks/>
          </p:cNvSpPr>
          <p:nvPr/>
        </p:nvSpPr>
        <p:spPr>
          <a:xfrm>
            <a:off x="8305800" y="6490447"/>
            <a:ext cx="838200" cy="381000"/>
          </a:xfrm>
          <a:prstGeom prst="rect">
            <a:avLst/>
          </a:prstGeom>
          <a:solidFill>
            <a:schemeClr val="bg1"/>
          </a:solidFill>
        </p:spPr>
        <p:txBody>
          <a:bodyPr/>
          <a:lstStyle/>
          <a:p>
            <a:pPr algn="ctr" fontAlgn="auto">
              <a:spcBef>
                <a:spcPts val="0"/>
              </a:spcBef>
              <a:spcAft>
                <a:spcPts val="0"/>
              </a:spcAft>
              <a:defRPr/>
            </a:pPr>
            <a:fld id="{FFF66398-795E-470B-B9E4-DAF1F5C6ED67}" type="slidenum">
              <a:rPr lang="en-US" sz="2400">
                <a:latin typeface="Calibri"/>
              </a:rPr>
              <a:pPr algn="ctr" fontAlgn="auto">
                <a:spcBef>
                  <a:spcPts val="0"/>
                </a:spcBef>
                <a:spcAft>
                  <a:spcPts val="0"/>
                </a:spcAft>
                <a:defRPr/>
              </a:pPr>
              <a:t>13</a:t>
            </a:fld>
            <a:endParaRPr lang="en-US" sz="2400" dirty="0">
              <a:latin typeface="Calibri"/>
            </a:endParaRPr>
          </a:p>
        </p:txBody>
      </p:sp>
    </p:spTree>
    <p:extLst>
      <p:ext uri="{BB962C8B-B14F-4D97-AF65-F5344CB8AC3E}">
        <p14:creationId xmlns:p14="http://schemas.microsoft.com/office/powerpoint/2010/main" val="570725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1800" b="1" i="0" u="none" strike="noStrike" kern="1200" baseline="0">
                <a:solidFill>
                  <a:sysClr val="windowText" lastClr="000000"/>
                </a:solidFill>
                <a:latin typeface="+mn-lt"/>
                <a:ea typeface="+mn-ea"/>
                <a:cs typeface="+mn-cs"/>
              </a:defRPr>
            </a:pPr>
            <a:r>
              <a:rPr lang="en-US" sz="2400" dirty="0" smtClean="0"/>
              <a:t>Percent agreement (i.e., Mostly or Totally True), for:</a:t>
            </a:r>
            <a:br>
              <a:rPr lang="en-US" sz="2400" dirty="0" smtClean="0"/>
            </a:br>
            <a:r>
              <a:rPr lang="en-US" sz="2400" i="1" dirty="0" smtClean="0">
                <a:solidFill>
                  <a:srgbClr val="0070C0"/>
                </a:solidFill>
              </a:rPr>
              <a:t> "In this class, we learn a lot almost every day." </a:t>
            </a:r>
            <a:r>
              <a:rPr lang="en-US" sz="2400" i="1" dirty="0" smtClean="0"/>
              <a:t/>
            </a:r>
            <a:br>
              <a:rPr lang="en-US" sz="2400" i="1" dirty="0" smtClean="0"/>
            </a:br>
            <a:r>
              <a:rPr lang="en-US" sz="2400" dirty="0" smtClean="0"/>
              <a:t>(One rural district: each bar is a class.)</a:t>
            </a:r>
            <a:br>
              <a:rPr lang="en-US" sz="2400" dirty="0" smtClean="0"/>
            </a:br>
            <a:endParaRPr lang="en-US" sz="2400" dirty="0"/>
          </a:p>
        </p:txBody>
      </p:sp>
      <p:graphicFrame>
        <p:nvGraphicFramePr>
          <p:cNvPr id="4" name="Content Placeholder 3"/>
          <p:cNvGraphicFramePr>
            <a:graphicFrameLocks noGrp="1"/>
          </p:cNvGraphicFramePr>
          <p:nvPr>
            <p:ph idx="1"/>
          </p:nvPr>
        </p:nvGraphicFramePr>
        <p:xfrm>
          <a:off x="228600" y="1600200"/>
          <a:ext cx="8610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p:cNvSpPr txBox="1">
            <a:spLocks/>
          </p:cNvSpPr>
          <p:nvPr/>
        </p:nvSpPr>
        <p:spPr>
          <a:xfrm>
            <a:off x="8305800" y="6477000"/>
            <a:ext cx="838200" cy="381000"/>
          </a:xfrm>
          <a:prstGeom prst="rect">
            <a:avLst/>
          </a:prstGeom>
          <a:solidFill>
            <a:schemeClr val="bg1"/>
          </a:solidFill>
        </p:spPr>
        <p:txBody>
          <a:bodyPr/>
          <a:lstStyle/>
          <a:p>
            <a:pPr algn="ctr" fontAlgn="auto">
              <a:spcBef>
                <a:spcPts val="0"/>
              </a:spcBef>
              <a:spcAft>
                <a:spcPts val="0"/>
              </a:spcAft>
              <a:defRPr/>
            </a:pPr>
            <a:fld id="{2F67B50D-5BC4-4D8F-B62E-6AAEAB4670BD}" type="slidenum">
              <a:rPr lang="en-US" sz="2400">
                <a:latin typeface="Calibri"/>
              </a:rPr>
              <a:pPr algn="ctr" fontAlgn="auto">
                <a:spcBef>
                  <a:spcPts val="0"/>
                </a:spcBef>
                <a:spcAft>
                  <a:spcPts val="0"/>
                </a:spcAft>
                <a:defRPr/>
              </a:pPr>
              <a:t>14</a:t>
            </a:fld>
            <a:endParaRPr lang="en-US" sz="2400" dirty="0">
              <a:latin typeface="Calibri"/>
            </a:endParaRPr>
          </a:p>
        </p:txBody>
      </p:sp>
    </p:spTree>
    <p:extLst>
      <p:ext uri="{BB962C8B-B14F-4D97-AF65-F5344CB8AC3E}">
        <p14:creationId xmlns:p14="http://schemas.microsoft.com/office/powerpoint/2010/main" val="1782767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Three Key Messages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spcBef>
                <a:spcPts val="1200"/>
              </a:spcBef>
            </a:pPr>
            <a:r>
              <a:rPr lang="en-US" sz="3600" dirty="0">
                <a:solidFill>
                  <a:schemeClr val="bg1">
                    <a:lumMod val="75000"/>
                  </a:schemeClr>
                </a:solidFill>
              </a:rPr>
              <a:t>Students are good observers</a:t>
            </a:r>
          </a:p>
          <a:p>
            <a:pPr>
              <a:spcBef>
                <a:spcPts val="1200"/>
              </a:spcBef>
            </a:pPr>
            <a:r>
              <a:rPr lang="en-US" sz="3600" dirty="0">
                <a:solidFill>
                  <a:schemeClr val="bg1">
                    <a:lumMod val="75000"/>
                  </a:schemeClr>
                </a:solidFill>
              </a:rPr>
              <a:t>There is variation in teaching quality</a:t>
            </a:r>
          </a:p>
          <a:p>
            <a:pPr>
              <a:spcBef>
                <a:spcPts val="1200"/>
              </a:spcBef>
            </a:pPr>
            <a:r>
              <a:rPr lang="en-US" sz="3600" dirty="0"/>
              <a:t>Our purpose must be professional growth of all educators</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15</a:t>
            </a:fld>
            <a:endParaRPr lang="en-US"/>
          </a:p>
        </p:txBody>
      </p:sp>
    </p:spTree>
    <p:extLst>
      <p:ext uri="{BB962C8B-B14F-4D97-AF65-F5344CB8AC3E}">
        <p14:creationId xmlns:p14="http://schemas.microsoft.com/office/powerpoint/2010/main" val="33728490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343400"/>
          </a:xfrm>
        </p:spPr>
        <p:txBody>
          <a:bodyPr>
            <a:normAutofit/>
          </a:bodyPr>
          <a:lstStyle/>
          <a:p>
            <a:r>
              <a:rPr lang="en-US" b="1" dirty="0" smtClean="0">
                <a:solidFill>
                  <a:srgbClr val="0070C0"/>
                </a:solidFill>
                <a:latin typeface="+mn-lt"/>
              </a:rPr>
              <a:t/>
            </a:r>
            <a:br>
              <a:rPr lang="en-US" b="1" dirty="0" smtClean="0">
                <a:solidFill>
                  <a:srgbClr val="0070C0"/>
                </a:solidFill>
                <a:latin typeface="+mn-lt"/>
              </a:rPr>
            </a:br>
            <a:endParaRPr lang="en-US" sz="6000" b="1" dirty="0">
              <a:solidFill>
                <a:srgbClr val="0070C0"/>
              </a:solidFill>
              <a:latin typeface="+mn-lt"/>
            </a:endParaRPr>
          </a:p>
        </p:txBody>
      </p:sp>
      <p:sp>
        <p:nvSpPr>
          <p:cNvPr id="3" name="TextBox 2"/>
          <p:cNvSpPr txBox="1"/>
          <p:nvPr/>
        </p:nvSpPr>
        <p:spPr>
          <a:xfrm>
            <a:off x="609600" y="3581400"/>
            <a:ext cx="8077200" cy="2062103"/>
          </a:xfrm>
          <a:prstGeom prst="rect">
            <a:avLst/>
          </a:prstGeom>
          <a:noFill/>
        </p:spPr>
        <p:txBody>
          <a:bodyPr wrap="square" rtlCol="0">
            <a:spAutoFit/>
          </a:bodyPr>
          <a:lstStyle/>
          <a:p>
            <a:pPr algn="ctr"/>
            <a:r>
              <a:rPr lang="en-US" sz="3200" dirty="0" smtClean="0">
                <a:solidFill>
                  <a:srgbClr val="0070C0"/>
                </a:solidFill>
                <a:latin typeface="+mj-lt"/>
              </a:rPr>
              <a:t>Now prized for their usefulness in evaluation,</a:t>
            </a:r>
          </a:p>
          <a:p>
            <a:pPr algn="ctr"/>
            <a:r>
              <a:rPr lang="en-US" sz="3200" dirty="0" smtClean="0">
                <a:solidFill>
                  <a:srgbClr val="C00000"/>
                </a:solidFill>
                <a:latin typeface="+mj-lt"/>
              </a:rPr>
              <a:t>the </a:t>
            </a:r>
            <a:r>
              <a:rPr lang="en-US" sz="3200" i="1" dirty="0" smtClean="0">
                <a:solidFill>
                  <a:srgbClr val="C00000"/>
                </a:solidFill>
                <a:latin typeface="+mj-lt"/>
              </a:rPr>
              <a:t>chief purpose remains </a:t>
            </a:r>
            <a:r>
              <a:rPr lang="en-US" sz="3200" dirty="0" smtClean="0">
                <a:solidFill>
                  <a:srgbClr val="0070C0"/>
                </a:solidFill>
                <a:latin typeface="+mj-lt"/>
              </a:rPr>
              <a:t>to provide high quality information for professional enrichment and</a:t>
            </a:r>
            <a:r>
              <a:rPr lang="en-US" sz="3200" dirty="0" smtClean="0">
                <a:solidFill>
                  <a:srgbClr val="C00000"/>
                </a:solidFill>
                <a:latin typeface="+mj-lt"/>
              </a:rPr>
              <a:t> to improve student outcomes.</a:t>
            </a:r>
            <a:endParaRPr lang="en-US" sz="3200" dirty="0">
              <a:solidFill>
                <a:srgbClr val="C00000"/>
              </a:solidFill>
              <a:latin typeface="+mj-lt"/>
            </a:endParaRPr>
          </a:p>
        </p:txBody>
      </p:sp>
      <p:sp>
        <p:nvSpPr>
          <p:cNvPr id="4" name="TextBox 3"/>
          <p:cNvSpPr txBox="1"/>
          <p:nvPr/>
        </p:nvSpPr>
        <p:spPr>
          <a:xfrm>
            <a:off x="609600" y="1066800"/>
            <a:ext cx="8077199" cy="1600200"/>
          </a:xfrm>
          <a:prstGeom prst="rect">
            <a:avLst/>
          </a:prstGeom>
          <a:noFill/>
        </p:spPr>
        <p:txBody>
          <a:bodyPr wrap="square" rtlCol="0">
            <a:spAutoFit/>
          </a:bodyPr>
          <a:lstStyle/>
          <a:p>
            <a:pPr algn="ctr"/>
            <a:r>
              <a:rPr lang="en-US" sz="3200" dirty="0" smtClean="0">
                <a:solidFill>
                  <a:srgbClr val="0070C0"/>
                </a:solidFill>
              </a:rPr>
              <a:t>Tripod surveys emerged from work with </a:t>
            </a:r>
            <a:r>
              <a:rPr lang="en-US" sz="3200" dirty="0" smtClean="0">
                <a:solidFill>
                  <a:srgbClr val="C00000"/>
                </a:solidFill>
              </a:rPr>
              <a:t>teachers and administrators </a:t>
            </a:r>
            <a:r>
              <a:rPr lang="en-US" sz="3200" dirty="0" smtClean="0">
                <a:solidFill>
                  <a:srgbClr val="0070C0"/>
                </a:solidFill>
              </a:rPr>
              <a:t>who were </a:t>
            </a:r>
            <a:r>
              <a:rPr lang="en-US" sz="3200" dirty="0" smtClean="0">
                <a:solidFill>
                  <a:srgbClr val="C00000"/>
                </a:solidFill>
              </a:rPr>
              <a:t>striving to raise achievement levels and narrow gaps</a:t>
            </a:r>
            <a:r>
              <a:rPr lang="en-US" sz="3200" dirty="0" smtClean="0">
                <a:solidFill>
                  <a:srgbClr val="0070C0"/>
                </a:solidFill>
              </a:rPr>
              <a:t>.</a:t>
            </a:r>
            <a:endParaRPr lang="en-US" sz="3200" dirty="0">
              <a:solidFill>
                <a:srgbClr val="0070C0"/>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CF5017-92CD-4AD8-8CE0-5D4D96737BC5}"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713083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343400"/>
          </a:xfrm>
        </p:spPr>
        <p:txBody>
          <a:bodyPr>
            <a:normAutofit/>
          </a:bodyPr>
          <a:lstStyle/>
          <a:p>
            <a:r>
              <a:rPr lang="en-US" b="1" dirty="0" smtClean="0">
                <a:solidFill>
                  <a:srgbClr val="0070C0"/>
                </a:solidFill>
                <a:latin typeface="Amienne" pitchFamily="82" charset="0"/>
              </a:rPr>
              <a:t/>
            </a:r>
            <a:br>
              <a:rPr lang="en-US" b="1" dirty="0" smtClean="0">
                <a:solidFill>
                  <a:srgbClr val="0070C0"/>
                </a:solidFill>
                <a:latin typeface="Amienne" pitchFamily="82" charset="0"/>
              </a:rPr>
            </a:br>
            <a:endParaRPr lang="en-US" sz="6000" b="1" dirty="0">
              <a:solidFill>
                <a:srgbClr val="0070C0"/>
              </a:solidFill>
              <a:latin typeface="Amienne" pitchFamily="82" charset="0"/>
            </a:endParaRPr>
          </a:p>
        </p:txBody>
      </p:sp>
      <p:sp>
        <p:nvSpPr>
          <p:cNvPr id="3" name="TextBox 2"/>
          <p:cNvSpPr txBox="1"/>
          <p:nvPr/>
        </p:nvSpPr>
        <p:spPr>
          <a:xfrm>
            <a:off x="787401" y="1828800"/>
            <a:ext cx="7548670" cy="2308324"/>
          </a:xfrm>
          <a:prstGeom prst="rect">
            <a:avLst/>
          </a:prstGeom>
          <a:noFill/>
        </p:spPr>
        <p:txBody>
          <a:bodyPr wrap="none" rtlCol="0">
            <a:spAutoFit/>
          </a:bodyPr>
          <a:lstStyle/>
          <a:p>
            <a:pPr algn="ctr"/>
            <a:r>
              <a:rPr lang="en-US" sz="3600" dirty="0" smtClean="0">
                <a:solidFill>
                  <a:srgbClr val="0070C0"/>
                </a:solidFill>
              </a:rPr>
              <a:t>Central Importance of the Framework:</a:t>
            </a:r>
            <a:br>
              <a:rPr lang="en-US" sz="3600" dirty="0" smtClean="0">
                <a:solidFill>
                  <a:srgbClr val="0070C0"/>
                </a:solidFill>
              </a:rPr>
            </a:br>
            <a:endParaRPr lang="en-US" sz="3600" dirty="0" smtClean="0">
              <a:solidFill>
                <a:srgbClr val="0070C0"/>
              </a:solidFill>
            </a:endParaRPr>
          </a:p>
          <a:p>
            <a:pPr algn="ctr"/>
            <a:r>
              <a:rPr lang="en-US" sz="3600" dirty="0" smtClean="0">
                <a:solidFill>
                  <a:srgbClr val="0070C0"/>
                </a:solidFill>
              </a:rPr>
              <a:t>Tripod </a:t>
            </a:r>
            <a:r>
              <a:rPr lang="en-US" sz="3600" dirty="0">
                <a:solidFill>
                  <a:srgbClr val="0070C0"/>
                </a:solidFill>
              </a:rPr>
              <a:t>organizes feedback</a:t>
            </a:r>
          </a:p>
          <a:p>
            <a:pPr algn="ctr"/>
            <a:r>
              <a:rPr lang="en-US" sz="3600" dirty="0" smtClean="0">
                <a:solidFill>
                  <a:srgbClr val="C00000"/>
                </a:solidFill>
              </a:rPr>
              <a:t>to foster improved outcomes.</a:t>
            </a:r>
            <a:endParaRPr lang="en-US" sz="3600" dirty="0">
              <a:solidFill>
                <a:srgbClr val="0070C0"/>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1/17/2014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©2014 The Tripod Project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CF5017-92CD-4AD8-8CE0-5D4D96737BC5}" type="slidenum">
              <a:rPr lang="en-US" smtClean="0">
                <a:solidFill>
                  <a:prstClr val="black">
                    <a:tint val="75000"/>
                  </a:prstClr>
                </a:solidFill>
              </a:rPr>
              <a:pPr/>
              <a:t>17</a:t>
            </a:fld>
            <a:endParaRPr lang="en-US">
              <a:solidFill>
                <a:prstClr val="black">
                  <a:tint val="75000"/>
                </a:prstClr>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Developed through a decade of refinement , informed by research and input from teachers</a:t>
            </a:r>
            <a:r>
              <a:rPr lang="en-US" sz="3200" dirty="0" smtClean="0">
                <a:solidFill>
                  <a:srgbClr val="0070C0"/>
                </a:solidFill>
              </a:rPr>
              <a:t>.</a:t>
            </a:r>
            <a:endParaRPr lang="en-US" sz="3600" dirty="0"/>
          </a:p>
        </p:txBody>
      </p:sp>
      <p:sp>
        <p:nvSpPr>
          <p:cNvPr id="4" name="Date Placeholder 3"/>
          <p:cNvSpPr>
            <a:spLocks noGrp="1"/>
          </p:cNvSpPr>
          <p:nvPr>
            <p:ph type="dt" sz="half" idx="10"/>
          </p:nvPr>
        </p:nvSpPr>
        <p:spPr/>
        <p:txBody>
          <a:bodyPr/>
          <a:lstStyle/>
          <a:p>
            <a:r>
              <a:rPr lang="en-US" dirty="0" smtClean="0"/>
              <a:t>1/17/2014</a:t>
            </a:r>
            <a:endParaRPr lang="en-US" dirty="0"/>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18</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69" y="2286000"/>
            <a:ext cx="7634901" cy="1854958"/>
          </a:xfrm>
          <a:prstGeom prst="rect">
            <a:avLst/>
          </a:prstGeom>
        </p:spPr>
      </p:pic>
      <p:sp>
        <p:nvSpPr>
          <p:cNvPr id="3" name="Rectangle 2"/>
          <p:cNvSpPr/>
          <p:nvPr/>
        </p:nvSpPr>
        <p:spPr>
          <a:xfrm>
            <a:off x="3200400" y="2971800"/>
            <a:ext cx="2743200" cy="11430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11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Tripod Student Engagement Targets</a:t>
            </a:r>
            <a:r>
              <a:rPr lang="en-US" sz="3600" dirty="0"/>
              <a:t/>
            </a:r>
            <a:br>
              <a:rPr lang="en-US" sz="3600" dirty="0"/>
            </a:br>
            <a:endParaRPr lang="en-US" sz="3600"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2800" dirty="0">
                <a:solidFill>
                  <a:srgbClr val="0070C0"/>
                </a:solidFill>
              </a:rPr>
              <a:t>Trust:  </a:t>
            </a:r>
            <a:r>
              <a:rPr lang="en-US" sz="2800" dirty="0"/>
              <a:t>Feel trusting, safe, and welcome in school.</a:t>
            </a:r>
          </a:p>
          <a:p>
            <a:pPr marL="514350" indent="-514350">
              <a:buFont typeface="+mj-lt"/>
              <a:buAutoNum type="arabicPeriod"/>
              <a:defRPr/>
            </a:pPr>
            <a:endParaRPr lang="en-US" sz="2800" dirty="0">
              <a:solidFill>
                <a:prstClr val="black"/>
              </a:solidFill>
            </a:endParaRPr>
          </a:p>
          <a:p>
            <a:pPr marL="514350" indent="-514350">
              <a:buFont typeface="+mj-lt"/>
              <a:buAutoNum type="arabicPeriod"/>
            </a:pPr>
            <a:r>
              <a:rPr lang="en-US" sz="2800" dirty="0">
                <a:solidFill>
                  <a:srgbClr val="0070C0"/>
                </a:solidFill>
              </a:rPr>
              <a:t>Cooperation: </a:t>
            </a:r>
            <a:r>
              <a:rPr lang="en-US" sz="2800" dirty="0"/>
              <a:t>Behave cooperatively and abide by school rules.</a:t>
            </a:r>
          </a:p>
          <a:p>
            <a:pPr>
              <a:buFont typeface="+mj-lt"/>
              <a:buAutoNum type="arabicPeriod"/>
              <a:defRPr/>
            </a:pPr>
            <a:endParaRPr lang="en-US" sz="2800" dirty="0">
              <a:solidFill>
                <a:prstClr val="black"/>
              </a:solidFill>
            </a:endParaRPr>
          </a:p>
          <a:p>
            <a:pPr marL="514350" indent="-514350">
              <a:buFont typeface="+mj-lt"/>
              <a:buAutoNum type="arabicPeriod"/>
            </a:pPr>
            <a:r>
              <a:rPr lang="en-US" sz="2800" dirty="0">
                <a:solidFill>
                  <a:srgbClr val="0070C0"/>
                </a:solidFill>
              </a:rPr>
              <a:t>Ambitiousness: </a:t>
            </a:r>
            <a:r>
              <a:rPr lang="en-US" sz="2800" dirty="0"/>
              <a:t>Aim to learn as much as </a:t>
            </a:r>
            <a:r>
              <a:rPr lang="en-US" sz="2800" dirty="0" smtClean="0"/>
              <a:t>possible.</a:t>
            </a:r>
            <a:br>
              <a:rPr lang="en-US" sz="2800" dirty="0" smtClean="0"/>
            </a:br>
            <a:endParaRPr lang="en-US" sz="2800" dirty="0" smtClean="0"/>
          </a:p>
          <a:p>
            <a:pPr marL="514350" indent="-514350">
              <a:buFont typeface="+mj-lt"/>
              <a:buAutoNum type="arabicPeriod"/>
            </a:pPr>
            <a:r>
              <a:rPr lang="en-US" sz="2800" dirty="0" smtClean="0">
                <a:solidFill>
                  <a:srgbClr val="0070C0"/>
                </a:solidFill>
              </a:rPr>
              <a:t>Diligence</a:t>
            </a:r>
            <a:r>
              <a:rPr lang="en-US" sz="2800" dirty="0">
                <a:solidFill>
                  <a:srgbClr val="0070C0"/>
                </a:solidFill>
              </a:rPr>
              <a:t>: </a:t>
            </a:r>
            <a:r>
              <a:rPr lang="en-US" sz="2800" dirty="0"/>
              <a:t>Work diligently and remain resilient in response to </a:t>
            </a:r>
            <a:r>
              <a:rPr lang="en-US" sz="2800" dirty="0" smtClean="0"/>
              <a:t>setbacks.</a:t>
            </a:r>
            <a:br>
              <a:rPr lang="en-US" sz="2800" dirty="0" smtClean="0"/>
            </a:br>
            <a:endParaRPr lang="en-US" sz="2800" dirty="0" smtClean="0"/>
          </a:p>
          <a:p>
            <a:pPr marL="514350" indent="-514350">
              <a:buFont typeface="+mj-lt"/>
              <a:buAutoNum type="arabicPeriod"/>
            </a:pPr>
            <a:r>
              <a:rPr lang="en-US" sz="2800" dirty="0" smtClean="0">
                <a:solidFill>
                  <a:srgbClr val="0070C0"/>
                </a:solidFill>
              </a:rPr>
              <a:t>Satisfaction</a:t>
            </a:r>
            <a:r>
              <a:rPr lang="en-US" sz="2800" dirty="0">
                <a:solidFill>
                  <a:srgbClr val="0070C0"/>
                </a:solidFill>
              </a:rPr>
              <a:t>: </a:t>
            </a:r>
            <a:r>
              <a:rPr lang="en-US" sz="2800" dirty="0" smtClean="0"/>
              <a:t>Achieve </a:t>
            </a:r>
            <a:r>
              <a:rPr lang="en-US" sz="2800" dirty="0"/>
              <a:t>satisfaction and a sense of efficacy based on effort and progress.</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19</a:t>
            </a:fld>
            <a:endParaRPr lang="en-US"/>
          </a:p>
        </p:txBody>
      </p:sp>
    </p:spTree>
    <p:extLst>
      <p:ext uri="{BB962C8B-B14F-4D97-AF65-F5344CB8AC3E}">
        <p14:creationId xmlns:p14="http://schemas.microsoft.com/office/powerpoint/2010/main" val="29285461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2" name="Title 6"/>
          <p:cNvSpPr>
            <a:spLocks noGrp="1"/>
          </p:cNvSpPr>
          <p:nvPr>
            <p:ph type="ctrTitle"/>
          </p:nvPr>
        </p:nvSpPr>
        <p:spPr>
          <a:xfrm>
            <a:off x="0" y="1981200"/>
            <a:ext cx="9144000" cy="3962400"/>
          </a:xfrm>
        </p:spPr>
        <p:txBody>
          <a:bodyPr>
            <a:normAutofit/>
          </a:bodyPr>
          <a:lstStyle/>
          <a:p>
            <a:pPr lvl="0" algn="ctr">
              <a:spcBef>
                <a:spcPts val="0"/>
              </a:spcBef>
            </a:pPr>
            <a:r>
              <a:rPr lang="en-US" sz="4000" dirty="0" smtClean="0">
                <a:solidFill>
                  <a:srgbClr val="0070C0"/>
                </a:solidFill>
                <a:ea typeface="+mn-ea"/>
                <a:cs typeface="+mn-cs"/>
              </a:rPr>
              <a:t>Introduction: Tripod Student Surveys </a:t>
            </a:r>
            <a:br>
              <a:rPr lang="en-US" sz="4000" dirty="0" smtClean="0">
                <a:solidFill>
                  <a:srgbClr val="0070C0"/>
                </a:solidFill>
                <a:ea typeface="+mn-ea"/>
                <a:cs typeface="+mn-cs"/>
              </a:rPr>
            </a:br>
            <a:r>
              <a:rPr lang="en-US" sz="4000" dirty="0" smtClean="0">
                <a:solidFill>
                  <a:srgbClr val="0070C0"/>
                </a:solidFill>
                <a:ea typeface="+mn-ea"/>
                <a:cs typeface="+mn-cs"/>
              </a:rPr>
              <a:t>and School Improvement</a:t>
            </a:r>
            <a:r>
              <a:rPr lang="en-US" sz="2800" b="1" dirty="0" smtClean="0">
                <a:latin typeface="Times New Roman" pitchFamily="18" charset="0"/>
                <a:ea typeface="+mn-ea"/>
                <a:cs typeface="+mn-cs"/>
              </a:rPr>
              <a:t/>
            </a:r>
            <a:br>
              <a:rPr lang="en-US" sz="2800" b="1" dirty="0" smtClean="0">
                <a:latin typeface="Times New Roman" pitchFamily="18" charset="0"/>
                <a:ea typeface="+mn-ea"/>
                <a:cs typeface="+mn-cs"/>
              </a:rPr>
            </a:br>
            <a:r>
              <a:rPr lang="en-US" sz="1400" b="1" i="1" dirty="0" smtClean="0">
                <a:solidFill>
                  <a:prstClr val="black"/>
                </a:solidFill>
                <a:latin typeface="Times New Roman" pitchFamily="18" charset="0"/>
                <a:ea typeface="+mn-ea"/>
                <a:cs typeface="Arial" charset="0"/>
              </a:rPr>
              <a:t/>
            </a:r>
            <a:br>
              <a:rPr lang="en-US" sz="1400" b="1" i="1" dirty="0" smtClean="0">
                <a:solidFill>
                  <a:prstClr val="black"/>
                </a:solidFill>
                <a:latin typeface="Times New Roman" pitchFamily="18" charset="0"/>
                <a:ea typeface="+mn-ea"/>
                <a:cs typeface="Arial" charset="0"/>
              </a:rPr>
            </a:br>
            <a:r>
              <a:rPr lang="en-US" sz="1400" b="1" i="1" dirty="0" smtClean="0">
                <a:solidFill>
                  <a:prstClr val="black"/>
                </a:solidFill>
                <a:latin typeface="Times New Roman" pitchFamily="18" charset="0"/>
                <a:ea typeface="+mn-ea"/>
                <a:cs typeface="Arial" charset="0"/>
              </a:rPr>
              <a:t/>
            </a:r>
            <a:br>
              <a:rPr lang="en-US" sz="1400" b="1" i="1" dirty="0" smtClean="0">
                <a:solidFill>
                  <a:prstClr val="black"/>
                </a:solidFill>
                <a:latin typeface="Times New Roman" pitchFamily="18" charset="0"/>
                <a:ea typeface="+mn-ea"/>
                <a:cs typeface="Arial" charset="0"/>
              </a:rPr>
            </a:br>
            <a:r>
              <a:rPr lang="en-US" sz="2400" b="1" dirty="0" smtClean="0">
                <a:solidFill>
                  <a:prstClr val="black"/>
                </a:solidFill>
                <a:latin typeface="+mn-lt"/>
                <a:ea typeface="+mn-ea"/>
                <a:cs typeface="Arial" charset="0"/>
              </a:rPr>
              <a:t>Rob Ramsdell</a:t>
            </a:r>
            <a:r>
              <a:rPr lang="en-US" sz="2800" b="1" dirty="0" smtClean="0">
                <a:solidFill>
                  <a:prstClr val="black"/>
                </a:solidFill>
                <a:latin typeface="+mn-lt"/>
                <a:ea typeface="+mn-ea"/>
                <a:cs typeface="Arial" charset="0"/>
              </a:rPr>
              <a:t/>
            </a:r>
            <a:br>
              <a:rPr lang="en-US" sz="2800" b="1" dirty="0" smtClean="0">
                <a:solidFill>
                  <a:prstClr val="black"/>
                </a:solidFill>
                <a:latin typeface="+mn-lt"/>
                <a:ea typeface="+mn-ea"/>
                <a:cs typeface="Arial" charset="0"/>
              </a:rPr>
            </a:br>
            <a:r>
              <a:rPr lang="en-US" sz="1600" b="1" dirty="0" smtClean="0">
                <a:solidFill>
                  <a:prstClr val="black"/>
                </a:solidFill>
                <a:latin typeface="+mn-lt"/>
                <a:ea typeface="+mn-ea"/>
                <a:cs typeface="Arial" charset="0"/>
              </a:rPr>
              <a:t>The Tripod Project </a:t>
            </a:r>
            <a:br>
              <a:rPr lang="en-US" sz="1600" b="1" dirty="0" smtClean="0">
                <a:solidFill>
                  <a:prstClr val="black"/>
                </a:solidFill>
                <a:latin typeface="+mn-lt"/>
                <a:ea typeface="+mn-ea"/>
                <a:cs typeface="Arial" charset="0"/>
              </a:rPr>
            </a:br>
            <a:r>
              <a:rPr lang="en-US" sz="1600" b="1" dirty="0" smtClean="0">
                <a:solidFill>
                  <a:prstClr val="black"/>
                </a:solidFill>
                <a:latin typeface="+mn-lt"/>
                <a:ea typeface="+mn-ea"/>
                <a:cs typeface="Arial" charset="0"/>
              </a:rPr>
              <a:t>for School Improvement</a:t>
            </a:r>
            <a:br>
              <a:rPr lang="en-US" sz="1600" b="1" dirty="0" smtClean="0">
                <a:solidFill>
                  <a:prstClr val="black"/>
                </a:solidFill>
                <a:latin typeface="+mn-lt"/>
                <a:ea typeface="+mn-ea"/>
                <a:cs typeface="Arial" charset="0"/>
              </a:rPr>
            </a:br>
            <a:r>
              <a:rPr lang="en-US" sz="1600" b="1" dirty="0" smtClean="0">
                <a:solidFill>
                  <a:prstClr val="black"/>
                </a:solidFill>
                <a:ea typeface="+mn-ea"/>
                <a:cs typeface="Arial" charset="0"/>
              </a:rPr>
              <a:t/>
            </a:r>
            <a:br>
              <a:rPr lang="en-US" sz="1600" b="1" dirty="0" smtClean="0">
                <a:solidFill>
                  <a:prstClr val="black"/>
                </a:solidFill>
                <a:ea typeface="+mn-ea"/>
                <a:cs typeface="Arial" charset="0"/>
              </a:rPr>
            </a:br>
            <a:endParaRPr lang="en-US" sz="1400" b="1" i="1" dirty="0">
              <a:cs typeface="Arial" charset="0"/>
            </a:endParaRPr>
          </a:p>
        </p:txBody>
      </p:sp>
      <p:pic>
        <p:nvPicPr>
          <p:cNvPr id="48133" name="Picture 3" descr="girlatcompu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4275" y="0"/>
            <a:ext cx="2879725" cy="1916113"/>
          </a:xfrm>
          <a:prstGeom prst="rect">
            <a:avLst/>
          </a:prstGeom>
          <a:noFill/>
          <a:ln w="9525">
            <a:noFill/>
            <a:miter lim="800000"/>
            <a:headEnd/>
            <a:tailEnd/>
          </a:ln>
        </p:spPr>
      </p:pic>
      <p:pic>
        <p:nvPicPr>
          <p:cNvPr id="48134" name="Picture 4" descr="olderstudentatwhiteboa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9200" y="-41275"/>
            <a:ext cx="2627313" cy="1947863"/>
          </a:xfrm>
          <a:prstGeom prst="rect">
            <a:avLst/>
          </a:prstGeom>
          <a:noFill/>
          <a:ln w="9525">
            <a:noFill/>
            <a:miter lim="800000"/>
            <a:headEnd/>
            <a:tailEnd/>
          </a:ln>
        </p:spPr>
      </p:pic>
      <p:pic>
        <p:nvPicPr>
          <p:cNvPr id="48135" name="Picture 7" descr="Image0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9525"/>
            <a:ext cx="4121150" cy="1909763"/>
          </a:xfrm>
          <a:prstGeom prst="rect">
            <a:avLst/>
          </a:prstGeom>
          <a:noFill/>
          <a:ln w="9525">
            <a:noFill/>
            <a:miter lim="800000"/>
            <a:headEnd/>
            <a:tailEnd/>
          </a:ln>
        </p:spPr>
      </p:pic>
      <p:sp>
        <p:nvSpPr>
          <p:cNvPr id="7" name="TextBox 6"/>
          <p:cNvSpPr txBox="1"/>
          <p:nvPr/>
        </p:nvSpPr>
        <p:spPr>
          <a:xfrm>
            <a:off x="1126737" y="6248400"/>
            <a:ext cx="6673622" cy="646331"/>
          </a:xfrm>
          <a:prstGeom prst="rect">
            <a:avLst/>
          </a:prstGeom>
          <a:noFill/>
        </p:spPr>
        <p:txBody>
          <a:bodyPr wrap="none" rtlCol="0">
            <a:spAutoFit/>
          </a:bodyPr>
          <a:lstStyle/>
          <a:p>
            <a:pPr algn="ctr"/>
            <a:r>
              <a:rPr lang="en-US" sz="1200" dirty="0" smtClean="0">
                <a:solidFill>
                  <a:prstClr val="black"/>
                </a:solidFill>
                <a:latin typeface="Calibri"/>
              </a:rPr>
              <a:t>The Tripod Project is a partnership between the presenter, Dr. Ronald F. Ferguson of Harvard University</a:t>
            </a:r>
          </a:p>
          <a:p>
            <a:pPr algn="ctr"/>
            <a:r>
              <a:rPr lang="en-US" sz="1200" dirty="0" smtClean="0">
                <a:solidFill>
                  <a:prstClr val="black"/>
                </a:solidFill>
                <a:latin typeface="Calibri"/>
              </a:rPr>
              <a:t>and Cambridge Education LLC, of Westwood, MA.  </a:t>
            </a:r>
            <a:r>
              <a:rPr lang="en-US" sz="1200" dirty="0" smtClean="0">
                <a:solidFill>
                  <a:prstClr val="black"/>
                </a:solidFill>
                <a:latin typeface="Calibri"/>
                <a:hlinkClick r:id="rId6"/>
              </a:rPr>
              <a:t>www.tripodproject.org</a:t>
            </a:r>
            <a:endParaRPr lang="en-US" sz="1200" dirty="0" smtClean="0">
              <a:solidFill>
                <a:prstClr val="black"/>
              </a:solidFill>
              <a:latin typeface="Calibri"/>
            </a:endParaRPr>
          </a:p>
          <a:p>
            <a:pPr algn="ctr"/>
            <a:endParaRPr lang="en-US" sz="1200" dirty="0">
              <a:solidFill>
                <a:prstClr val="black"/>
              </a:solidFill>
              <a:latin typeface="Calibri"/>
            </a:endParaRPr>
          </a:p>
        </p:txBody>
      </p:sp>
    </p:spTree>
    <p:extLst>
      <p:ext uri="{BB962C8B-B14F-4D97-AF65-F5344CB8AC3E}">
        <p14:creationId xmlns:p14="http://schemas.microsoft.com/office/powerpoint/2010/main" val="20729080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4495800"/>
          </a:xfrm>
        </p:spPr>
        <p:txBody>
          <a:bodyPr>
            <a:noAutofit/>
          </a:bodyPr>
          <a:lstStyle/>
          <a:p>
            <a:r>
              <a:rPr lang="en-US" sz="3600" dirty="0" smtClean="0">
                <a:solidFill>
                  <a:srgbClr val="C00000"/>
                </a:solidFill>
              </a:rPr>
              <a:t>How to improve student engagement</a:t>
            </a:r>
            <a:br>
              <a:rPr lang="en-US" sz="3600" dirty="0" smtClean="0">
                <a:solidFill>
                  <a:srgbClr val="C00000"/>
                </a:solidFill>
              </a:rPr>
            </a:br>
            <a:r>
              <a:rPr lang="en-US" sz="3600" dirty="0" smtClean="0">
                <a:solidFill>
                  <a:srgbClr val="C00000"/>
                </a:solidFill>
              </a:rPr>
              <a:t> and learning?</a:t>
            </a:r>
            <a:br>
              <a:rPr lang="en-US" sz="3600" dirty="0" smtClean="0">
                <a:solidFill>
                  <a:srgbClr val="C00000"/>
                </a:solidFill>
              </a:rPr>
            </a:br>
            <a:r>
              <a:rPr lang="en-US" sz="3600" dirty="0" smtClean="0">
                <a:solidFill>
                  <a:srgbClr val="0070C0"/>
                </a:solidFill>
              </a:rPr>
              <a:t/>
            </a:r>
            <a:br>
              <a:rPr lang="en-US" sz="3600" dirty="0" smtClean="0">
                <a:solidFill>
                  <a:srgbClr val="0070C0"/>
                </a:solidFill>
              </a:rPr>
            </a:br>
            <a:r>
              <a:rPr lang="en-US" sz="3600" dirty="0" smtClean="0">
                <a:solidFill>
                  <a:srgbClr val="0070C0"/>
                </a:solidFill>
              </a:rPr>
              <a:t>Patterns in student responses and achievement data have helped us understand that one way is to, </a:t>
            </a:r>
            <a:br>
              <a:rPr lang="en-US" sz="3600" dirty="0" smtClean="0">
                <a:solidFill>
                  <a:srgbClr val="0070C0"/>
                </a:solidFill>
              </a:rPr>
            </a:br>
            <a:r>
              <a:rPr lang="en-US" sz="3600" dirty="0" smtClean="0">
                <a:solidFill>
                  <a:srgbClr val="0070C0"/>
                </a:solidFill>
              </a:rPr>
              <a:t/>
            </a:r>
            <a:br>
              <a:rPr lang="en-US" sz="3600" dirty="0" smtClean="0">
                <a:solidFill>
                  <a:srgbClr val="0070C0"/>
                </a:solidFill>
              </a:rPr>
            </a:br>
            <a:r>
              <a:rPr lang="en-US" sz="3600" dirty="0" smtClean="0">
                <a:solidFill>
                  <a:srgbClr val="C00000"/>
                </a:solidFill>
              </a:rPr>
              <a:t>“Get better on the Tripod 7Cs.”</a:t>
            </a:r>
            <a:endParaRPr lang="en-US" sz="3600" dirty="0">
              <a:solidFill>
                <a:srgbClr val="C00000"/>
              </a:solidFill>
            </a:endParaRPr>
          </a:p>
        </p:txBody>
      </p:sp>
      <p:sp>
        <p:nvSpPr>
          <p:cNvPr id="3" name="Date Placeholder 2"/>
          <p:cNvSpPr>
            <a:spLocks noGrp="1"/>
          </p:cNvSpPr>
          <p:nvPr>
            <p:ph type="dt" sz="half" idx="10"/>
          </p:nvPr>
        </p:nvSpPr>
        <p:spPr/>
        <p:txBody>
          <a:bodyPr/>
          <a:lstStyle/>
          <a:p>
            <a:r>
              <a:rPr lang="en-US" smtClean="0"/>
              <a:t>1/17/2014</a:t>
            </a:r>
            <a:endParaRPr lang="en-US"/>
          </a:p>
        </p:txBody>
      </p:sp>
      <p:sp>
        <p:nvSpPr>
          <p:cNvPr id="4" name="Footer Placeholder 3"/>
          <p:cNvSpPr>
            <a:spLocks noGrp="1"/>
          </p:cNvSpPr>
          <p:nvPr>
            <p:ph type="ftr" sz="quarter" idx="11"/>
          </p:nvPr>
        </p:nvSpPr>
        <p:spPr/>
        <p:txBody>
          <a:bodyPr/>
          <a:lstStyle/>
          <a:p>
            <a:r>
              <a:rPr lang="en-US" smtClean="0"/>
              <a:t>©2014 The Tripod Project</a:t>
            </a:r>
            <a:endParaRPr lang="en-US"/>
          </a:p>
        </p:txBody>
      </p:sp>
      <p:sp>
        <p:nvSpPr>
          <p:cNvPr id="5" name="Slide Number Placeholder 4"/>
          <p:cNvSpPr>
            <a:spLocks noGrp="1"/>
          </p:cNvSpPr>
          <p:nvPr>
            <p:ph type="sldNum" sz="quarter" idx="12"/>
          </p:nvPr>
        </p:nvSpPr>
        <p:spPr/>
        <p:txBody>
          <a:bodyPr/>
          <a:lstStyle/>
          <a:p>
            <a:fld id="{D7D7A939-F070-411A-99CE-E57122B0B825}"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21</a:t>
            </a:fld>
            <a:endParaRPr lang="en-US" dirty="0"/>
          </a:p>
        </p:txBody>
      </p:sp>
      <p:sp>
        <p:nvSpPr>
          <p:cNvPr id="10" name="TextBox 9"/>
          <p:cNvSpPr txBox="1"/>
          <p:nvPr/>
        </p:nvSpPr>
        <p:spPr>
          <a:xfrm>
            <a:off x="304800" y="228600"/>
            <a:ext cx="8534400" cy="5816977"/>
          </a:xfrm>
          <a:prstGeom prst="rect">
            <a:avLst/>
          </a:prstGeom>
          <a:noFill/>
          <a:ln w="25400">
            <a:noFill/>
          </a:ln>
        </p:spPr>
        <p:txBody>
          <a:bodyPr wrap="square">
            <a:spAutoFit/>
          </a:bodyPr>
          <a:lstStyle/>
          <a:p>
            <a:pPr algn="ctr">
              <a:defRPr/>
            </a:pPr>
            <a:r>
              <a:rPr lang="en-US" sz="3600" dirty="0">
                <a:solidFill>
                  <a:srgbClr val="0070C0"/>
                </a:solidFill>
                <a:latin typeface="+mj-lt"/>
                <a:ea typeface="+mj-ea"/>
                <a:cs typeface="+mj-cs"/>
              </a:rPr>
              <a:t>Components of the Tripod 7Cs Framework</a:t>
            </a:r>
          </a:p>
          <a:p>
            <a:pPr algn="ctr">
              <a:defRPr/>
            </a:pPr>
            <a:r>
              <a:rPr lang="en-US" sz="3600" dirty="0">
                <a:solidFill>
                  <a:srgbClr val="0070C0"/>
                </a:solidFill>
                <a:latin typeface="+mj-lt"/>
                <a:ea typeface="+mj-ea"/>
                <a:cs typeface="+mj-cs"/>
              </a:rPr>
              <a:t>What Teachers </a:t>
            </a:r>
            <a:r>
              <a:rPr lang="en-US" sz="3600" dirty="0" smtClean="0">
                <a:solidFill>
                  <a:srgbClr val="0070C0"/>
                </a:solidFill>
                <a:latin typeface="+mj-lt"/>
                <a:ea typeface="+mj-ea"/>
                <a:cs typeface="+mj-cs"/>
              </a:rPr>
              <a:t>Do</a:t>
            </a:r>
          </a:p>
          <a:p>
            <a:pPr algn="ctr">
              <a:defRPr/>
            </a:pPr>
            <a:endParaRPr lang="en-US" sz="2000" b="1" dirty="0">
              <a:solidFill>
                <a:srgbClr val="0070C0"/>
              </a:solidFill>
            </a:endParaRPr>
          </a:p>
          <a:p>
            <a:pPr marL="457200" indent="-457200">
              <a:buFont typeface="+mj-lt"/>
              <a:buAutoNum type="arabicPeriod"/>
            </a:pPr>
            <a:r>
              <a:rPr lang="en-US" sz="2000" b="1" dirty="0">
                <a:solidFill>
                  <a:srgbClr val="0070C0"/>
                </a:solidFill>
              </a:rPr>
              <a:t>Care: </a:t>
            </a:r>
            <a:r>
              <a:rPr lang="en-US" sz="2000" dirty="0"/>
              <a:t>Show concern and </a:t>
            </a:r>
            <a:r>
              <a:rPr lang="en-US" sz="2000" dirty="0" smtClean="0"/>
              <a:t>commitment.</a:t>
            </a:r>
            <a:br>
              <a:rPr lang="en-US" sz="2000" dirty="0" smtClean="0"/>
            </a:br>
            <a:endParaRPr lang="en-US" sz="2000" dirty="0"/>
          </a:p>
          <a:p>
            <a:pPr marL="457200" indent="-457200">
              <a:buFont typeface="+mj-lt"/>
              <a:buAutoNum type="arabicPeriod"/>
            </a:pPr>
            <a:r>
              <a:rPr lang="en-US" sz="2000" b="1" dirty="0">
                <a:solidFill>
                  <a:srgbClr val="0070C0"/>
                </a:solidFill>
              </a:rPr>
              <a:t>Confer:</a:t>
            </a:r>
            <a:r>
              <a:rPr lang="en-US" sz="2000" dirty="0"/>
              <a:t>  Invite ideas and promote </a:t>
            </a:r>
            <a:r>
              <a:rPr lang="en-US" sz="2000" dirty="0" smtClean="0"/>
              <a:t>discussion.</a:t>
            </a:r>
            <a:br>
              <a:rPr lang="en-US" sz="2000" dirty="0" smtClean="0"/>
            </a:br>
            <a:endParaRPr lang="en-US" sz="2000" dirty="0" smtClean="0"/>
          </a:p>
          <a:p>
            <a:pPr marL="457200" indent="-457200">
              <a:buFont typeface="+mj-lt"/>
              <a:buAutoNum type="arabicPeriod"/>
            </a:pPr>
            <a:r>
              <a:rPr lang="en-US" sz="2000" b="1" dirty="0">
                <a:solidFill>
                  <a:srgbClr val="0070C0"/>
                </a:solidFill>
              </a:rPr>
              <a:t>Captivate: </a:t>
            </a:r>
            <a:r>
              <a:rPr lang="en-US" sz="2000" dirty="0"/>
              <a:t> Inspire curiosity and </a:t>
            </a:r>
            <a:r>
              <a:rPr lang="en-US" sz="2000" dirty="0" smtClean="0"/>
              <a:t>interest.</a:t>
            </a:r>
            <a:br>
              <a:rPr lang="en-US" sz="2000" dirty="0" smtClean="0"/>
            </a:br>
            <a:endParaRPr lang="en-US" sz="2000" dirty="0" smtClean="0"/>
          </a:p>
          <a:p>
            <a:pPr marL="457200" indent="-457200">
              <a:buFont typeface="+mj-lt"/>
              <a:buAutoNum type="arabicPeriod"/>
            </a:pPr>
            <a:r>
              <a:rPr lang="en-US" sz="2000" b="1" dirty="0">
                <a:solidFill>
                  <a:srgbClr val="0070C0"/>
                </a:solidFill>
              </a:rPr>
              <a:t>Clarify: </a:t>
            </a:r>
            <a:r>
              <a:rPr lang="en-US" sz="2000" dirty="0"/>
              <a:t>Cultivate understanding and overcome </a:t>
            </a:r>
            <a:r>
              <a:rPr lang="en-US" sz="2000" dirty="0" smtClean="0"/>
              <a:t>confusion.</a:t>
            </a:r>
            <a:br>
              <a:rPr lang="en-US" sz="2000" dirty="0" smtClean="0"/>
            </a:br>
            <a:endParaRPr lang="en-US" sz="2000" dirty="0" smtClean="0"/>
          </a:p>
          <a:p>
            <a:pPr marL="457200" indent="-457200">
              <a:buFont typeface="+mj-lt"/>
              <a:buAutoNum type="arabicPeriod"/>
            </a:pPr>
            <a:r>
              <a:rPr lang="en-US" sz="2000" b="1" dirty="0">
                <a:solidFill>
                  <a:srgbClr val="0070C0"/>
                </a:solidFill>
              </a:rPr>
              <a:t>Consolidate: </a:t>
            </a:r>
            <a:r>
              <a:rPr lang="en-US" sz="2000" dirty="0"/>
              <a:t> Integrate ideas and check for </a:t>
            </a:r>
            <a:r>
              <a:rPr lang="en-US" sz="2000" dirty="0" smtClean="0"/>
              <a:t>understanding.</a:t>
            </a:r>
            <a:br>
              <a:rPr lang="en-US" sz="2000" dirty="0" smtClean="0"/>
            </a:br>
            <a:r>
              <a:rPr lang="en-US" sz="2000" dirty="0" smtClean="0"/>
              <a:t/>
            </a:r>
            <a:br>
              <a:rPr lang="en-US" sz="2000" dirty="0" smtClean="0"/>
            </a:br>
            <a:endParaRPr lang="en-US" sz="2000" dirty="0" smtClean="0"/>
          </a:p>
          <a:p>
            <a:pPr marL="457200" indent="-457200">
              <a:buFont typeface="+mj-lt"/>
              <a:buAutoNum type="arabicPeriod"/>
            </a:pPr>
            <a:r>
              <a:rPr lang="en-US" sz="2000" b="1" dirty="0">
                <a:solidFill>
                  <a:srgbClr val="0070C0"/>
                </a:solidFill>
              </a:rPr>
              <a:t>Challenge:</a:t>
            </a:r>
            <a:r>
              <a:rPr lang="en-US" sz="2000" dirty="0"/>
              <a:t> Press for rigor and </a:t>
            </a:r>
            <a:r>
              <a:rPr lang="en-US" sz="2000" dirty="0" smtClean="0"/>
              <a:t>persistence.</a:t>
            </a:r>
            <a:br>
              <a:rPr lang="en-US" sz="2000" dirty="0" smtClean="0"/>
            </a:br>
            <a:endParaRPr lang="en-US" sz="2000" dirty="0" smtClean="0"/>
          </a:p>
          <a:p>
            <a:pPr marL="457200" indent="-457200">
              <a:buFont typeface="+mj-lt"/>
              <a:buAutoNum type="arabicPeriod"/>
            </a:pPr>
            <a:r>
              <a:rPr lang="en-US" sz="2000" b="1" dirty="0">
                <a:solidFill>
                  <a:srgbClr val="0070C0"/>
                </a:solidFill>
              </a:rPr>
              <a:t>Control:</a:t>
            </a:r>
            <a:r>
              <a:rPr lang="en-US" sz="2000" dirty="0"/>
              <a:t> Sustain order, respect and focus</a:t>
            </a:r>
            <a:r>
              <a:rPr lang="en-US" sz="2000" dirty="0" smtClean="0"/>
              <a:t>.</a:t>
            </a:r>
            <a:endParaRPr lang="en-US" sz="2000" dirty="0"/>
          </a:p>
        </p:txBody>
      </p:sp>
      <p:sp>
        <p:nvSpPr>
          <p:cNvPr id="11" name="Right Brace 10"/>
          <p:cNvSpPr/>
          <p:nvPr/>
        </p:nvSpPr>
        <p:spPr>
          <a:xfrm>
            <a:off x="7696200" y="1600200"/>
            <a:ext cx="457200" cy="274320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2" name="TextBox 11"/>
          <p:cNvSpPr txBox="1"/>
          <p:nvPr/>
        </p:nvSpPr>
        <p:spPr>
          <a:xfrm>
            <a:off x="8229600" y="1944231"/>
            <a:ext cx="381000" cy="2246769"/>
          </a:xfrm>
          <a:prstGeom prst="rect">
            <a:avLst/>
          </a:prstGeom>
          <a:noFill/>
        </p:spPr>
        <p:txBody>
          <a:bodyPr wrap="square" rtlCol="0">
            <a:spAutoFit/>
          </a:bodyPr>
          <a:lstStyle/>
          <a:p>
            <a:r>
              <a:rPr lang="en-US" sz="2000" b="1" dirty="0">
                <a:solidFill>
                  <a:srgbClr val="0070C0"/>
                </a:solidFill>
              </a:rPr>
              <a:t>SUPPORT</a:t>
            </a:r>
          </a:p>
        </p:txBody>
      </p:sp>
      <p:sp>
        <p:nvSpPr>
          <p:cNvPr id="13" name="Right Brace 12"/>
          <p:cNvSpPr/>
          <p:nvPr/>
        </p:nvSpPr>
        <p:spPr>
          <a:xfrm>
            <a:off x="6781800" y="5029200"/>
            <a:ext cx="228600" cy="106680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4" name="TextBox 13"/>
          <p:cNvSpPr txBox="1"/>
          <p:nvPr/>
        </p:nvSpPr>
        <p:spPr>
          <a:xfrm>
            <a:off x="7086600" y="4718773"/>
            <a:ext cx="381000" cy="1631216"/>
          </a:xfrm>
          <a:prstGeom prst="rect">
            <a:avLst/>
          </a:prstGeom>
          <a:noFill/>
        </p:spPr>
        <p:txBody>
          <a:bodyPr wrap="square" rtlCol="0">
            <a:spAutoFit/>
          </a:bodyPr>
          <a:lstStyle/>
          <a:p>
            <a:r>
              <a:rPr lang="en-US" sz="2000" b="1" dirty="0">
                <a:solidFill>
                  <a:srgbClr val="0070C0"/>
                </a:solidFill>
              </a:rPr>
              <a:t>PRESS</a:t>
            </a:r>
          </a:p>
        </p:txBody>
      </p:sp>
    </p:spTree>
    <p:extLst>
      <p:ext uri="{BB962C8B-B14F-4D97-AF65-F5344CB8AC3E}">
        <p14:creationId xmlns:p14="http://schemas.microsoft.com/office/powerpoint/2010/main" val="36378247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70C0"/>
                </a:solidFill>
              </a:rPr>
              <a:t>Developed through a decade of refinement , informed by research and input from teachers</a:t>
            </a:r>
            <a:r>
              <a:rPr lang="en-US" sz="3200" dirty="0" smtClean="0">
                <a:solidFill>
                  <a:srgbClr val="0070C0"/>
                </a:solidFill>
              </a:rPr>
              <a:t>.</a:t>
            </a:r>
            <a:endParaRPr lang="en-US" sz="3600" dirty="0"/>
          </a:p>
        </p:txBody>
      </p:sp>
      <p:sp>
        <p:nvSpPr>
          <p:cNvPr id="4" name="Date Placeholder 3"/>
          <p:cNvSpPr>
            <a:spLocks noGrp="1"/>
          </p:cNvSpPr>
          <p:nvPr>
            <p:ph type="dt" sz="half" idx="10"/>
          </p:nvPr>
        </p:nvSpPr>
        <p:spPr/>
        <p:txBody>
          <a:bodyPr/>
          <a:lstStyle/>
          <a:p>
            <a:r>
              <a:rPr lang="en-US" dirty="0" smtClean="0"/>
              <a:t>1/17/2014</a:t>
            </a:r>
            <a:endParaRPr lang="en-US" dirty="0"/>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22</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69" y="2286000"/>
            <a:ext cx="7634901" cy="1854958"/>
          </a:xfrm>
          <a:prstGeom prst="rect">
            <a:avLst/>
          </a:prstGeom>
        </p:spPr>
      </p:pic>
      <p:sp>
        <p:nvSpPr>
          <p:cNvPr id="3" name="Rectangle 2"/>
          <p:cNvSpPr/>
          <p:nvPr/>
        </p:nvSpPr>
        <p:spPr>
          <a:xfrm>
            <a:off x="457200" y="1981200"/>
            <a:ext cx="2286000" cy="2362200"/>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03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23</a:t>
            </a:fld>
            <a:endParaRPr lang="en-US"/>
          </a:p>
        </p:txBody>
      </p:sp>
      <p:sp>
        <p:nvSpPr>
          <p:cNvPr id="8" name="Title 6"/>
          <p:cNvSpPr>
            <a:spLocks noGrp="1"/>
          </p:cNvSpPr>
          <p:nvPr>
            <p:ph type="title"/>
          </p:nvPr>
        </p:nvSpPr>
        <p:spPr>
          <a:xfrm>
            <a:off x="0" y="0"/>
            <a:ext cx="9144000" cy="584775"/>
          </a:xfrm>
          <a:solidFill>
            <a:srgbClr val="996633"/>
          </a:solidFill>
          <a:ln w="25400">
            <a:solidFill>
              <a:schemeClr val="accent1">
                <a:lumMod val="75000"/>
              </a:schemeClr>
            </a:solidFill>
          </a:ln>
        </p:spPr>
        <p:txBody>
          <a:bodyPr rtlCol="0">
            <a:spAutoFit/>
          </a:bodyPr>
          <a:lstStyle/>
          <a:p>
            <a:pPr eaLnBrk="1" fontAlgn="auto" hangingPunct="1">
              <a:spcAft>
                <a:spcPts val="0"/>
              </a:spcAft>
              <a:defRPr/>
            </a:pPr>
            <a:r>
              <a:rPr lang="en-US" sz="3200" b="1" dirty="0" smtClean="0">
                <a:solidFill>
                  <a:prstClr val="white"/>
                </a:solidFill>
                <a:latin typeface="Arial" pitchFamily="34" charset="0"/>
                <a:cs typeface="Arial" pitchFamily="34" charset="0"/>
              </a:rPr>
              <a:t>Sample </a:t>
            </a:r>
            <a:r>
              <a:rPr lang="en-US" sz="3200" b="1" smtClean="0">
                <a:solidFill>
                  <a:prstClr val="white"/>
                </a:solidFill>
                <a:latin typeface="Arial" pitchFamily="34" charset="0"/>
                <a:cs typeface="Arial" pitchFamily="34" charset="0"/>
              </a:rPr>
              <a:t>Survey Items</a:t>
            </a:r>
            <a:endParaRPr lang="en-US" sz="3200" b="1" dirty="0" smtClean="0">
              <a:solidFill>
                <a:prstClr val="white"/>
              </a:solidFill>
              <a:latin typeface="Arial" pitchFamily="34" charset="0"/>
              <a:cs typeface="Arial" pitchFamily="34" charset="0"/>
            </a:endParaRPr>
          </a:p>
        </p:txBody>
      </p:sp>
      <p:grpSp>
        <p:nvGrpSpPr>
          <p:cNvPr id="10" name="Group 19"/>
          <p:cNvGrpSpPr/>
          <p:nvPr/>
        </p:nvGrpSpPr>
        <p:grpSpPr>
          <a:xfrm>
            <a:off x="3657600" y="1600199"/>
            <a:ext cx="5257800" cy="1874462"/>
            <a:chOff x="3576916" y="1555810"/>
            <a:chExt cx="5257800" cy="1874462"/>
          </a:xfrm>
          <a:solidFill>
            <a:schemeClr val="accent1"/>
          </a:solidFill>
        </p:grpSpPr>
        <p:sp>
          <p:nvSpPr>
            <p:cNvPr id="11" name="Rectangle 10"/>
            <p:cNvSpPr/>
            <p:nvPr/>
          </p:nvSpPr>
          <p:spPr>
            <a:xfrm>
              <a:off x="3576916" y="1555810"/>
              <a:ext cx="5234878" cy="281529"/>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400" b="1" dirty="0" smtClean="0">
                  <a:solidFill>
                    <a:prstClr val="white"/>
                  </a:solidFill>
                </a:rPr>
                <a:t>Clarify</a:t>
              </a:r>
              <a:endParaRPr lang="en-US" sz="2400" b="1" dirty="0">
                <a:solidFill>
                  <a:prstClr val="white"/>
                </a:solidFill>
              </a:endParaRPr>
            </a:p>
          </p:txBody>
        </p:sp>
        <p:sp>
          <p:nvSpPr>
            <p:cNvPr id="12" name="Rectangle 11"/>
            <p:cNvSpPr/>
            <p:nvPr/>
          </p:nvSpPr>
          <p:spPr>
            <a:xfrm>
              <a:off x="3576916" y="1860612"/>
              <a:ext cx="5257800" cy="1569660"/>
            </a:xfrm>
            <a:prstGeom prst="rect">
              <a:avLst/>
            </a:prstGeom>
            <a:grpFill/>
          </p:spPr>
          <p:style>
            <a:lnRef idx="1">
              <a:schemeClr val="accent1"/>
            </a:lnRef>
            <a:fillRef idx="3">
              <a:schemeClr val="accent1"/>
            </a:fillRef>
            <a:effectRef idx="2">
              <a:schemeClr val="accent1"/>
            </a:effectRef>
            <a:fontRef idx="minor">
              <a:schemeClr val="lt1"/>
            </a:fontRef>
          </p:style>
          <p:txBody>
            <a:bodyPr wrap="square">
              <a:spAutoFit/>
            </a:bodyPr>
            <a:lstStyle/>
            <a:p>
              <a:pPr marL="285750" indent="-285750" defTabSz="457200">
                <a:buFont typeface="Arial" pitchFamily="34" charset="0"/>
                <a:buChar char="•"/>
                <a:defRPr/>
              </a:pPr>
              <a:r>
                <a:rPr lang="en-US" sz="2400" dirty="0" smtClean="0">
                  <a:solidFill>
                    <a:prstClr val="white"/>
                  </a:solidFill>
                </a:rPr>
                <a:t>If you don’t understand something, my teacher explains it another way</a:t>
              </a:r>
              <a:r>
                <a:rPr lang="en-US" sz="2000" dirty="0" smtClean="0">
                  <a:solidFill>
                    <a:prstClr val="white"/>
                  </a:solidFill>
                </a:rPr>
                <a:t>.</a:t>
              </a:r>
            </a:p>
            <a:p>
              <a:pPr marL="285750" indent="-285750" defTabSz="457200">
                <a:buFont typeface="Arial" pitchFamily="34" charset="0"/>
                <a:buChar char="•"/>
                <a:defRPr/>
              </a:pPr>
              <a:r>
                <a:rPr lang="en-US" sz="2400" dirty="0" smtClean="0">
                  <a:solidFill>
                    <a:prstClr val="white"/>
                  </a:solidFill>
                </a:rPr>
                <a:t>My teacher explains difficult things clearly.</a:t>
              </a:r>
              <a:endParaRPr lang="en-US" sz="2400" dirty="0">
                <a:solidFill>
                  <a:prstClr val="white"/>
                </a:solidFill>
              </a:endParaRPr>
            </a:p>
          </p:txBody>
        </p:sp>
      </p:grpSp>
      <p:cxnSp>
        <p:nvCxnSpPr>
          <p:cNvPr id="13" name="Straight Connector 12"/>
          <p:cNvCxnSpPr>
            <a:endCxn id="12" idx="1"/>
          </p:cNvCxnSpPr>
          <p:nvPr/>
        </p:nvCxnSpPr>
        <p:spPr>
          <a:xfrm flipV="1">
            <a:off x="3205441" y="2689831"/>
            <a:ext cx="452159" cy="1199011"/>
          </a:xfrm>
          <a:prstGeom prst="line">
            <a:avLst/>
          </a:prstGeom>
          <a:solidFill>
            <a:schemeClr val="accent1"/>
          </a:solidFill>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52400" y="50292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Challenge</a:t>
            </a:r>
          </a:p>
        </p:txBody>
      </p:sp>
      <p:sp>
        <p:nvSpPr>
          <p:cNvPr id="15" name="Rounded Rectangle 14"/>
          <p:cNvSpPr/>
          <p:nvPr/>
        </p:nvSpPr>
        <p:spPr>
          <a:xfrm>
            <a:off x="152400" y="56388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Control</a:t>
            </a:r>
          </a:p>
        </p:txBody>
      </p:sp>
      <p:sp>
        <p:nvSpPr>
          <p:cNvPr id="16" name="Rounded Rectangle 15"/>
          <p:cNvSpPr/>
          <p:nvPr/>
        </p:nvSpPr>
        <p:spPr>
          <a:xfrm>
            <a:off x="152400" y="16764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Care</a:t>
            </a:r>
          </a:p>
        </p:txBody>
      </p:sp>
      <p:sp>
        <p:nvSpPr>
          <p:cNvPr id="17" name="Rounded Rectangle 16"/>
          <p:cNvSpPr/>
          <p:nvPr/>
        </p:nvSpPr>
        <p:spPr>
          <a:xfrm>
            <a:off x="152400" y="22860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Confer</a:t>
            </a:r>
          </a:p>
        </p:txBody>
      </p:sp>
      <p:sp>
        <p:nvSpPr>
          <p:cNvPr id="18" name="Rounded Rectangle 17"/>
          <p:cNvSpPr/>
          <p:nvPr/>
        </p:nvSpPr>
        <p:spPr>
          <a:xfrm>
            <a:off x="152400" y="28956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Captivate</a:t>
            </a:r>
          </a:p>
        </p:txBody>
      </p:sp>
      <p:sp>
        <p:nvSpPr>
          <p:cNvPr id="19" name="Rounded Rectangle 18"/>
          <p:cNvSpPr/>
          <p:nvPr/>
        </p:nvSpPr>
        <p:spPr>
          <a:xfrm>
            <a:off x="152400" y="35052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Clarify</a:t>
            </a:r>
          </a:p>
        </p:txBody>
      </p:sp>
      <p:sp>
        <p:nvSpPr>
          <p:cNvPr id="20" name="Rounded Rectangle 19"/>
          <p:cNvSpPr/>
          <p:nvPr/>
        </p:nvSpPr>
        <p:spPr>
          <a:xfrm>
            <a:off x="152400" y="41148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Consolidate</a:t>
            </a:r>
          </a:p>
        </p:txBody>
      </p:sp>
    </p:spTree>
    <p:extLst>
      <p:ext uri="{BB962C8B-B14F-4D97-AF65-F5344CB8AC3E}">
        <p14:creationId xmlns:p14="http://schemas.microsoft.com/office/powerpoint/2010/main" val="30219055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70C0"/>
                </a:solidFill>
              </a:rPr>
              <a:t>Format of the Tripod </a:t>
            </a:r>
            <a:r>
              <a:rPr lang="en-US" sz="4000" dirty="0" smtClean="0">
                <a:solidFill>
                  <a:srgbClr val="0070C0"/>
                </a:solidFill>
              </a:rPr>
              <a:t>Surveys</a:t>
            </a:r>
            <a:r>
              <a:rPr lang="en-US" sz="3600" dirty="0" smtClean="0"/>
              <a:t/>
            </a:r>
            <a:br>
              <a:rPr lang="en-US" sz="3600" dirty="0" smtClean="0"/>
            </a:br>
            <a:endParaRPr lang="en-US" sz="36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24</a:t>
            </a:fld>
            <a:endParaRPr lang="en-US"/>
          </a:p>
        </p:txBody>
      </p:sp>
      <p:grpSp>
        <p:nvGrpSpPr>
          <p:cNvPr id="11" name="Group 10"/>
          <p:cNvGrpSpPr/>
          <p:nvPr/>
        </p:nvGrpSpPr>
        <p:grpSpPr>
          <a:xfrm>
            <a:off x="616874" y="1143000"/>
            <a:ext cx="7681651" cy="5029200"/>
            <a:chOff x="616874" y="1327150"/>
            <a:chExt cx="7681651" cy="502920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6874" y="1327150"/>
              <a:ext cx="768165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865274" y="4601150"/>
              <a:ext cx="1143000" cy="1687930"/>
              <a:chOff x="6858000" y="4179470"/>
              <a:chExt cx="1143000" cy="1687930"/>
            </a:xfrm>
          </p:grpSpPr>
          <p:cxnSp>
            <p:nvCxnSpPr>
              <p:cNvPr id="14" name="Straight Connector 13"/>
              <p:cNvCxnSpPr/>
              <p:nvPr/>
            </p:nvCxnSpPr>
            <p:spPr bwMode="auto">
              <a:xfrm flipV="1">
                <a:off x="7420302" y="4179470"/>
                <a:ext cx="76200" cy="18288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5" name="Straight Connector 14"/>
              <p:cNvCxnSpPr/>
              <p:nvPr/>
            </p:nvCxnSpPr>
            <p:spPr bwMode="auto">
              <a:xfrm flipV="1">
                <a:off x="7467600" y="4922520"/>
                <a:ext cx="76200" cy="18288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6" name="Straight Connector 15"/>
              <p:cNvCxnSpPr/>
              <p:nvPr/>
            </p:nvCxnSpPr>
            <p:spPr bwMode="auto">
              <a:xfrm flipV="1">
                <a:off x="6934200" y="5303520"/>
                <a:ext cx="76200" cy="18288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7" name="Straight Connector 16"/>
              <p:cNvCxnSpPr/>
              <p:nvPr/>
            </p:nvCxnSpPr>
            <p:spPr bwMode="auto">
              <a:xfrm flipV="1">
                <a:off x="7924800" y="5684520"/>
                <a:ext cx="76200" cy="18288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8" name="Straight Connector 17"/>
              <p:cNvCxnSpPr/>
              <p:nvPr/>
            </p:nvCxnSpPr>
            <p:spPr bwMode="auto">
              <a:xfrm flipV="1">
                <a:off x="6858000" y="4617720"/>
                <a:ext cx="76200" cy="182880"/>
              </a:xfrm>
              <a:prstGeom prst="line">
                <a:avLst/>
              </a:prstGeom>
              <a:solidFill>
                <a:schemeClr val="accent1"/>
              </a:solidFill>
              <a:ln w="38100" cap="flat" cmpd="sng" algn="ctr">
                <a:solidFill>
                  <a:schemeClr val="tx2"/>
                </a:solidFill>
                <a:prstDash val="solid"/>
                <a:round/>
                <a:headEnd type="none" w="med" len="med"/>
                <a:tailEnd type="none" w="med" len="med"/>
              </a:ln>
              <a:effectLst/>
            </p:spPr>
          </p:cxnSp>
        </p:grpSp>
      </p:grpSp>
    </p:spTree>
    <p:extLst>
      <p:ext uri="{BB962C8B-B14F-4D97-AF65-F5344CB8AC3E}">
        <p14:creationId xmlns:p14="http://schemas.microsoft.com/office/powerpoint/2010/main" val="37291260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25</a:t>
            </a:fld>
            <a:endParaRPr lang="en-US"/>
          </a:p>
        </p:txBody>
      </p:sp>
      <p:sp>
        <p:nvSpPr>
          <p:cNvPr id="8" name="Title 6"/>
          <p:cNvSpPr>
            <a:spLocks noGrp="1"/>
          </p:cNvSpPr>
          <p:nvPr>
            <p:ph type="title"/>
          </p:nvPr>
        </p:nvSpPr>
        <p:spPr>
          <a:xfrm>
            <a:off x="0" y="0"/>
            <a:ext cx="9144000" cy="584775"/>
          </a:xfrm>
          <a:solidFill>
            <a:srgbClr val="996633"/>
          </a:solidFill>
          <a:ln w="25400">
            <a:solidFill>
              <a:schemeClr val="accent1">
                <a:lumMod val="75000"/>
              </a:schemeClr>
            </a:solidFill>
          </a:ln>
        </p:spPr>
        <p:txBody>
          <a:bodyPr rtlCol="0">
            <a:spAutoFit/>
          </a:bodyPr>
          <a:lstStyle/>
          <a:p>
            <a:pPr eaLnBrk="1" fontAlgn="auto" hangingPunct="1">
              <a:spcAft>
                <a:spcPts val="0"/>
              </a:spcAft>
              <a:defRPr/>
            </a:pPr>
            <a:r>
              <a:rPr lang="en-US" sz="3200" b="1" dirty="0" smtClean="0">
                <a:solidFill>
                  <a:prstClr val="white"/>
                </a:solidFill>
                <a:latin typeface="Arial" pitchFamily="34" charset="0"/>
                <a:cs typeface="Arial" pitchFamily="34" charset="0"/>
              </a:rPr>
              <a:t>Sample </a:t>
            </a:r>
            <a:r>
              <a:rPr lang="en-US" sz="3200" b="1" smtClean="0">
                <a:solidFill>
                  <a:prstClr val="white"/>
                </a:solidFill>
                <a:latin typeface="Arial" pitchFamily="34" charset="0"/>
                <a:cs typeface="Arial" pitchFamily="34" charset="0"/>
              </a:rPr>
              <a:t>Survey Items</a:t>
            </a:r>
            <a:endParaRPr lang="en-US" sz="3200" b="1" dirty="0" smtClean="0">
              <a:solidFill>
                <a:prstClr val="white"/>
              </a:solidFill>
              <a:latin typeface="Arial" pitchFamily="34" charset="0"/>
              <a:cs typeface="Arial" pitchFamily="34" charset="0"/>
            </a:endParaRPr>
          </a:p>
        </p:txBody>
      </p:sp>
      <p:grpSp>
        <p:nvGrpSpPr>
          <p:cNvPr id="21" name="Group 19"/>
          <p:cNvGrpSpPr/>
          <p:nvPr/>
        </p:nvGrpSpPr>
        <p:grpSpPr>
          <a:xfrm>
            <a:off x="3733800" y="3178711"/>
            <a:ext cx="5154194" cy="2628364"/>
            <a:chOff x="3657600" y="1517300"/>
            <a:chExt cx="5154194" cy="2628364"/>
          </a:xfrm>
          <a:solidFill>
            <a:schemeClr val="accent1"/>
          </a:solidFill>
        </p:grpSpPr>
        <p:sp>
          <p:nvSpPr>
            <p:cNvPr id="22" name="Rectangle 21"/>
            <p:cNvSpPr/>
            <p:nvPr/>
          </p:nvSpPr>
          <p:spPr>
            <a:xfrm>
              <a:off x="3657600" y="1517300"/>
              <a:ext cx="5154194" cy="32004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400" b="1" dirty="0">
                  <a:solidFill>
                    <a:prstClr val="white"/>
                  </a:solidFill>
                </a:rPr>
                <a:t>Control</a:t>
              </a:r>
            </a:p>
          </p:txBody>
        </p:sp>
        <p:sp>
          <p:nvSpPr>
            <p:cNvPr id="23" name="Rectangle 22"/>
            <p:cNvSpPr/>
            <p:nvPr/>
          </p:nvSpPr>
          <p:spPr>
            <a:xfrm>
              <a:off x="3657600" y="1837340"/>
              <a:ext cx="5154194" cy="2308324"/>
            </a:xfrm>
            <a:prstGeom prst="rect">
              <a:avLst/>
            </a:prstGeom>
            <a:grpFill/>
          </p:spPr>
          <p:style>
            <a:lnRef idx="1">
              <a:schemeClr val="accent1"/>
            </a:lnRef>
            <a:fillRef idx="3">
              <a:schemeClr val="accent1"/>
            </a:fillRef>
            <a:effectRef idx="2">
              <a:schemeClr val="accent1"/>
            </a:effectRef>
            <a:fontRef idx="minor">
              <a:schemeClr val="lt1"/>
            </a:fontRef>
          </p:style>
          <p:txBody>
            <a:bodyPr>
              <a:spAutoFit/>
            </a:bodyPr>
            <a:lstStyle/>
            <a:p>
              <a:pPr marL="285750" indent="-285750" defTabSz="457200">
                <a:buFont typeface="Arial" pitchFamily="34" charset="0"/>
                <a:buChar char="•"/>
                <a:defRPr/>
              </a:pPr>
              <a:r>
                <a:rPr lang="en-US" sz="2400" dirty="0">
                  <a:solidFill>
                    <a:prstClr val="white"/>
                  </a:solidFill>
                </a:rPr>
                <a:t>Students in this class treat the teacher with </a:t>
              </a:r>
              <a:r>
                <a:rPr lang="en-US" sz="2400" dirty="0" smtClean="0">
                  <a:solidFill>
                    <a:prstClr val="white"/>
                  </a:solidFill>
                </a:rPr>
                <a:t>respect.</a:t>
              </a:r>
              <a:endParaRPr lang="en-US" sz="2400" dirty="0">
                <a:solidFill>
                  <a:prstClr val="white"/>
                </a:solidFill>
              </a:endParaRPr>
            </a:p>
            <a:p>
              <a:pPr marL="285750" indent="-285750" defTabSz="457200">
                <a:buFont typeface="Arial" pitchFamily="34" charset="0"/>
                <a:buChar char="•"/>
                <a:defRPr/>
              </a:pPr>
              <a:r>
                <a:rPr lang="en-US" sz="2400" dirty="0">
                  <a:solidFill>
                    <a:prstClr val="white"/>
                  </a:solidFill>
                </a:rPr>
                <a:t>My classmates behave the way the teacher wants them </a:t>
              </a:r>
              <a:r>
                <a:rPr lang="en-US" sz="2400" dirty="0" smtClean="0">
                  <a:solidFill>
                    <a:prstClr val="white"/>
                  </a:solidFill>
                </a:rPr>
                <a:t>to.</a:t>
              </a:r>
              <a:endParaRPr lang="en-US" sz="2400" dirty="0">
                <a:solidFill>
                  <a:prstClr val="white"/>
                </a:solidFill>
              </a:endParaRPr>
            </a:p>
            <a:p>
              <a:pPr marL="285750" indent="-285750" defTabSz="457200">
                <a:buFont typeface="Arial" pitchFamily="34" charset="0"/>
                <a:buChar char="•"/>
                <a:defRPr/>
              </a:pPr>
              <a:r>
                <a:rPr lang="en-US" sz="2400" dirty="0">
                  <a:solidFill>
                    <a:prstClr val="white"/>
                  </a:solidFill>
                </a:rPr>
                <a:t>Our class stays busy and doesn’t waste </a:t>
              </a:r>
              <a:r>
                <a:rPr lang="en-US" sz="2400" dirty="0" smtClean="0">
                  <a:solidFill>
                    <a:prstClr val="white"/>
                  </a:solidFill>
                </a:rPr>
                <a:t>time.</a:t>
              </a:r>
              <a:endParaRPr lang="en-US" sz="2400" dirty="0">
                <a:solidFill>
                  <a:prstClr val="white"/>
                </a:solidFill>
              </a:endParaRPr>
            </a:p>
          </p:txBody>
        </p:sp>
      </p:grpSp>
      <p:cxnSp>
        <p:nvCxnSpPr>
          <p:cNvPr id="24" name="Straight Connector 23"/>
          <p:cNvCxnSpPr>
            <a:stCxn id="26" idx="3"/>
            <a:endCxn id="23" idx="1"/>
          </p:cNvCxnSpPr>
          <p:nvPr/>
        </p:nvCxnSpPr>
        <p:spPr>
          <a:xfrm flipV="1">
            <a:off x="3352800" y="4652913"/>
            <a:ext cx="381000" cy="833487"/>
          </a:xfrm>
          <a:prstGeom prst="line">
            <a:avLst/>
          </a:prstGeom>
          <a:solidFill>
            <a:schemeClr val="accent1"/>
          </a:solidFill>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152400" y="46482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Challenge</a:t>
            </a:r>
          </a:p>
        </p:txBody>
      </p:sp>
      <p:sp>
        <p:nvSpPr>
          <p:cNvPr id="26" name="Rounded Rectangle 25"/>
          <p:cNvSpPr/>
          <p:nvPr/>
        </p:nvSpPr>
        <p:spPr>
          <a:xfrm>
            <a:off x="152400" y="52578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Control</a:t>
            </a:r>
          </a:p>
        </p:txBody>
      </p:sp>
      <p:sp>
        <p:nvSpPr>
          <p:cNvPr id="27" name="Rounded Rectangle 26"/>
          <p:cNvSpPr/>
          <p:nvPr/>
        </p:nvSpPr>
        <p:spPr>
          <a:xfrm>
            <a:off x="152400" y="12954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Care</a:t>
            </a:r>
          </a:p>
        </p:txBody>
      </p:sp>
      <p:sp>
        <p:nvSpPr>
          <p:cNvPr id="28" name="Rounded Rectangle 27"/>
          <p:cNvSpPr/>
          <p:nvPr/>
        </p:nvSpPr>
        <p:spPr>
          <a:xfrm>
            <a:off x="152400" y="19050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Confer</a:t>
            </a:r>
          </a:p>
        </p:txBody>
      </p:sp>
      <p:sp>
        <p:nvSpPr>
          <p:cNvPr id="29" name="Rounded Rectangle 28"/>
          <p:cNvSpPr/>
          <p:nvPr/>
        </p:nvSpPr>
        <p:spPr>
          <a:xfrm>
            <a:off x="152400" y="25146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Captivate</a:t>
            </a:r>
          </a:p>
        </p:txBody>
      </p:sp>
      <p:sp>
        <p:nvSpPr>
          <p:cNvPr id="30" name="Rounded Rectangle 29"/>
          <p:cNvSpPr/>
          <p:nvPr/>
        </p:nvSpPr>
        <p:spPr>
          <a:xfrm>
            <a:off x="152400" y="31242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Clarify</a:t>
            </a:r>
          </a:p>
        </p:txBody>
      </p:sp>
      <p:sp>
        <p:nvSpPr>
          <p:cNvPr id="31" name="Rounded Rectangle 30"/>
          <p:cNvSpPr/>
          <p:nvPr/>
        </p:nvSpPr>
        <p:spPr>
          <a:xfrm>
            <a:off x="152400" y="37338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Consolidate</a:t>
            </a:r>
          </a:p>
        </p:txBody>
      </p:sp>
    </p:spTree>
    <p:extLst>
      <p:ext uri="{BB962C8B-B14F-4D97-AF65-F5344CB8AC3E}">
        <p14:creationId xmlns:p14="http://schemas.microsoft.com/office/powerpoint/2010/main" val="3975335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26</a:t>
            </a:fld>
            <a:endParaRPr lang="en-US"/>
          </a:p>
        </p:txBody>
      </p:sp>
      <p:sp>
        <p:nvSpPr>
          <p:cNvPr id="8" name="Title 6"/>
          <p:cNvSpPr>
            <a:spLocks noGrp="1"/>
          </p:cNvSpPr>
          <p:nvPr>
            <p:ph type="title"/>
          </p:nvPr>
        </p:nvSpPr>
        <p:spPr>
          <a:xfrm>
            <a:off x="0" y="0"/>
            <a:ext cx="9144000" cy="584775"/>
          </a:xfrm>
          <a:solidFill>
            <a:srgbClr val="996633"/>
          </a:solidFill>
          <a:ln w="25400">
            <a:solidFill>
              <a:schemeClr val="accent1">
                <a:lumMod val="75000"/>
              </a:schemeClr>
            </a:solidFill>
          </a:ln>
        </p:spPr>
        <p:txBody>
          <a:bodyPr rtlCol="0">
            <a:spAutoFit/>
          </a:bodyPr>
          <a:lstStyle/>
          <a:p>
            <a:pPr eaLnBrk="1" fontAlgn="auto" hangingPunct="1">
              <a:spcAft>
                <a:spcPts val="0"/>
              </a:spcAft>
              <a:defRPr/>
            </a:pPr>
            <a:r>
              <a:rPr lang="en-US" sz="3200" b="1" dirty="0" smtClean="0">
                <a:solidFill>
                  <a:prstClr val="white"/>
                </a:solidFill>
                <a:latin typeface="Arial" pitchFamily="34" charset="0"/>
                <a:cs typeface="Arial" pitchFamily="34" charset="0"/>
              </a:rPr>
              <a:t>Sample </a:t>
            </a:r>
            <a:r>
              <a:rPr lang="en-US" sz="3200" b="1" smtClean="0">
                <a:solidFill>
                  <a:prstClr val="white"/>
                </a:solidFill>
                <a:latin typeface="Arial" pitchFamily="34" charset="0"/>
                <a:cs typeface="Arial" pitchFamily="34" charset="0"/>
              </a:rPr>
              <a:t>Survey Items</a:t>
            </a:r>
            <a:endParaRPr lang="en-US" sz="3200" b="1" dirty="0" smtClean="0">
              <a:solidFill>
                <a:prstClr val="white"/>
              </a:solidFill>
              <a:latin typeface="Arial" pitchFamily="34" charset="0"/>
              <a:cs typeface="Arial" pitchFamily="34" charset="0"/>
            </a:endParaRPr>
          </a:p>
        </p:txBody>
      </p:sp>
      <p:grpSp>
        <p:nvGrpSpPr>
          <p:cNvPr id="17" name="Group 33"/>
          <p:cNvGrpSpPr/>
          <p:nvPr/>
        </p:nvGrpSpPr>
        <p:grpSpPr>
          <a:xfrm>
            <a:off x="3352800" y="2277493"/>
            <a:ext cx="5543187" cy="3736360"/>
            <a:chOff x="3268607" y="1517300"/>
            <a:chExt cx="5543187" cy="3736360"/>
          </a:xfrm>
          <a:solidFill>
            <a:schemeClr val="accent1"/>
          </a:solidFill>
        </p:grpSpPr>
        <p:grpSp>
          <p:nvGrpSpPr>
            <p:cNvPr id="18" name="Group 34"/>
            <p:cNvGrpSpPr/>
            <p:nvPr/>
          </p:nvGrpSpPr>
          <p:grpSpPr>
            <a:xfrm>
              <a:off x="3657600" y="1517300"/>
              <a:ext cx="5154194" cy="3736360"/>
              <a:chOff x="3657600" y="1517300"/>
              <a:chExt cx="5154194" cy="3736360"/>
            </a:xfrm>
            <a:grpFill/>
          </p:grpSpPr>
          <p:sp>
            <p:nvSpPr>
              <p:cNvPr id="20" name="Rectangle 19"/>
              <p:cNvSpPr/>
              <p:nvPr/>
            </p:nvSpPr>
            <p:spPr>
              <a:xfrm>
                <a:off x="3657600" y="1517300"/>
                <a:ext cx="5154194" cy="32004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400" b="1" dirty="0">
                    <a:solidFill>
                      <a:prstClr val="white"/>
                    </a:solidFill>
                  </a:rPr>
                  <a:t>Challenge</a:t>
                </a:r>
              </a:p>
            </p:txBody>
          </p:sp>
          <p:sp>
            <p:nvSpPr>
              <p:cNvPr id="32" name="Rectangle 31"/>
              <p:cNvSpPr/>
              <p:nvPr/>
            </p:nvSpPr>
            <p:spPr>
              <a:xfrm>
                <a:off x="3657600" y="1837340"/>
                <a:ext cx="5154194" cy="3416320"/>
              </a:xfrm>
              <a:prstGeom prst="rect">
                <a:avLst/>
              </a:prstGeom>
              <a:grpFill/>
            </p:spPr>
            <p:style>
              <a:lnRef idx="1">
                <a:schemeClr val="accent1"/>
              </a:lnRef>
              <a:fillRef idx="3">
                <a:schemeClr val="accent1"/>
              </a:fillRef>
              <a:effectRef idx="2">
                <a:schemeClr val="accent1"/>
              </a:effectRef>
              <a:fontRef idx="minor">
                <a:schemeClr val="lt1"/>
              </a:fontRef>
            </p:style>
            <p:txBody>
              <a:bodyPr>
                <a:spAutoFit/>
              </a:bodyPr>
              <a:lstStyle/>
              <a:p>
                <a:pPr marL="285750" indent="-285750" defTabSz="457200">
                  <a:buFont typeface="Arial" pitchFamily="34" charset="0"/>
                  <a:buChar char="•"/>
                  <a:defRPr/>
                </a:pPr>
                <a:r>
                  <a:rPr lang="en-US" sz="2400" dirty="0">
                    <a:solidFill>
                      <a:prstClr val="white"/>
                    </a:solidFill>
                  </a:rPr>
                  <a:t>My teacher asks students to explain more about the answers they give.</a:t>
                </a:r>
              </a:p>
              <a:p>
                <a:pPr marL="285750" indent="-285750" defTabSz="457200">
                  <a:buFont typeface="Arial" pitchFamily="34" charset="0"/>
                  <a:buChar char="•"/>
                  <a:defRPr/>
                </a:pPr>
                <a:r>
                  <a:rPr lang="en-US" sz="2400" dirty="0">
                    <a:solidFill>
                      <a:prstClr val="white"/>
                    </a:solidFill>
                  </a:rPr>
                  <a:t>My teacher doesn’t let people give up when the work gets hard.</a:t>
                </a:r>
              </a:p>
              <a:p>
                <a:pPr marL="285750" indent="-285750" defTabSz="457200">
                  <a:buFont typeface="Arial" pitchFamily="34" charset="0"/>
                  <a:buChar char="•"/>
                  <a:defRPr/>
                </a:pPr>
                <a:r>
                  <a:rPr lang="en-US" sz="2400" dirty="0">
                    <a:solidFill>
                      <a:prstClr val="white"/>
                    </a:solidFill>
                  </a:rPr>
                  <a:t>In this class, we learn to correct our mistakes.</a:t>
                </a:r>
              </a:p>
              <a:p>
                <a:pPr marL="285750" indent="-285750" defTabSz="457200">
                  <a:buFont typeface="Arial" pitchFamily="34" charset="0"/>
                  <a:buChar char="•"/>
                  <a:defRPr/>
                </a:pPr>
                <a:r>
                  <a:rPr lang="en-US" sz="2400" dirty="0">
                    <a:solidFill>
                      <a:prstClr val="white"/>
                    </a:solidFill>
                  </a:rPr>
                  <a:t>My teacher wants us to use our thinking skills, not just memorize things.</a:t>
                </a:r>
              </a:p>
            </p:txBody>
          </p:sp>
        </p:grpSp>
        <p:cxnSp>
          <p:nvCxnSpPr>
            <p:cNvPr id="19" name="Straight Connector 18"/>
            <p:cNvCxnSpPr>
              <a:endCxn id="32" idx="1"/>
            </p:cNvCxnSpPr>
            <p:nvPr/>
          </p:nvCxnSpPr>
          <p:spPr>
            <a:xfrm flipV="1">
              <a:off x="3268607" y="3545500"/>
              <a:ext cx="388993" cy="323165"/>
            </a:xfrm>
            <a:prstGeom prst="line">
              <a:avLst/>
            </a:prstGeom>
            <a:grpFill/>
          </p:spPr>
          <p:style>
            <a:lnRef idx="2">
              <a:schemeClr val="accent1"/>
            </a:lnRef>
            <a:fillRef idx="0">
              <a:schemeClr val="accent1"/>
            </a:fillRef>
            <a:effectRef idx="1">
              <a:schemeClr val="accent1"/>
            </a:effectRef>
            <a:fontRef idx="minor">
              <a:schemeClr val="tx1"/>
            </a:fontRef>
          </p:style>
        </p:cxnSp>
      </p:grpSp>
      <p:sp>
        <p:nvSpPr>
          <p:cNvPr id="33" name="Rounded Rectangle 32"/>
          <p:cNvSpPr/>
          <p:nvPr/>
        </p:nvSpPr>
        <p:spPr>
          <a:xfrm>
            <a:off x="152400" y="45720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Challenge</a:t>
            </a:r>
          </a:p>
        </p:txBody>
      </p:sp>
      <p:sp>
        <p:nvSpPr>
          <p:cNvPr id="34" name="Rounded Rectangle 33"/>
          <p:cNvSpPr/>
          <p:nvPr/>
        </p:nvSpPr>
        <p:spPr>
          <a:xfrm>
            <a:off x="152400" y="51816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Control</a:t>
            </a:r>
          </a:p>
        </p:txBody>
      </p:sp>
      <p:sp>
        <p:nvSpPr>
          <p:cNvPr id="35" name="Rounded Rectangle 34"/>
          <p:cNvSpPr/>
          <p:nvPr/>
        </p:nvSpPr>
        <p:spPr>
          <a:xfrm>
            <a:off x="152400" y="12192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Care</a:t>
            </a:r>
          </a:p>
        </p:txBody>
      </p:sp>
      <p:sp>
        <p:nvSpPr>
          <p:cNvPr id="36" name="Rounded Rectangle 35"/>
          <p:cNvSpPr/>
          <p:nvPr/>
        </p:nvSpPr>
        <p:spPr>
          <a:xfrm>
            <a:off x="152400" y="18288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Confer</a:t>
            </a:r>
          </a:p>
        </p:txBody>
      </p:sp>
      <p:sp>
        <p:nvSpPr>
          <p:cNvPr id="37" name="Rounded Rectangle 36"/>
          <p:cNvSpPr/>
          <p:nvPr/>
        </p:nvSpPr>
        <p:spPr>
          <a:xfrm>
            <a:off x="152400" y="24384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Captivate</a:t>
            </a:r>
          </a:p>
        </p:txBody>
      </p:sp>
      <p:sp>
        <p:nvSpPr>
          <p:cNvPr id="38" name="Rounded Rectangle 37"/>
          <p:cNvSpPr/>
          <p:nvPr/>
        </p:nvSpPr>
        <p:spPr>
          <a:xfrm>
            <a:off x="152400" y="30480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Clarify</a:t>
            </a:r>
          </a:p>
        </p:txBody>
      </p:sp>
      <p:sp>
        <p:nvSpPr>
          <p:cNvPr id="39" name="Rounded Rectangle 38"/>
          <p:cNvSpPr/>
          <p:nvPr/>
        </p:nvSpPr>
        <p:spPr>
          <a:xfrm>
            <a:off x="152400" y="3657600"/>
            <a:ext cx="3200400" cy="4572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b="1" dirty="0">
                <a:solidFill>
                  <a:prstClr val="white"/>
                </a:solidFill>
              </a:rPr>
              <a:t>Consolidate</a:t>
            </a:r>
          </a:p>
        </p:txBody>
      </p:sp>
    </p:spTree>
    <p:extLst>
      <p:ext uri="{BB962C8B-B14F-4D97-AF65-F5344CB8AC3E}">
        <p14:creationId xmlns:p14="http://schemas.microsoft.com/office/powerpoint/2010/main" val="40030128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0070C0"/>
                </a:solidFill>
              </a:rPr>
              <a:t>Moving from Ideas to Action</a:t>
            </a:r>
            <a:r>
              <a:rPr lang="en-US" sz="3600" dirty="0" smtClean="0"/>
              <a:t/>
            </a:r>
            <a:br>
              <a:rPr lang="en-US" sz="3600" dirty="0" smtClean="0"/>
            </a:br>
            <a:endParaRPr lang="en-US" sz="36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27</a:t>
            </a:fld>
            <a:endParaRPr lang="en-US"/>
          </a:p>
        </p:txBody>
      </p:sp>
      <p:pic>
        <p:nvPicPr>
          <p:cNvPr id="7" name="Picture 6" descr="C:\Users\cha41857\AppData\Local\Microsoft\Windows\Temporary Internet Files\Content.Outlook\NIFC3XMN\challenge.png"/>
          <p:cNvPicPr/>
          <p:nvPr/>
        </p:nvPicPr>
        <p:blipFill rotWithShape="1">
          <a:blip r:embed="rId3" cstate="email">
            <a:extLst>
              <a:ext uri="{28A0092B-C50C-407E-A947-70E740481C1C}">
                <a14:useLocalDpi xmlns:a14="http://schemas.microsoft.com/office/drawing/2010/main"/>
              </a:ext>
            </a:extLst>
          </a:blip>
          <a:srcRect b="23681"/>
          <a:stretch/>
        </p:blipFill>
        <p:spPr bwMode="auto">
          <a:xfrm>
            <a:off x="4267200" y="2517648"/>
            <a:ext cx="3505200" cy="3426725"/>
          </a:xfrm>
          <a:prstGeom prst="rect">
            <a:avLst/>
          </a:prstGeom>
          <a:noFill/>
          <a:ln>
            <a:noFill/>
          </a:ln>
        </p:spPr>
      </p:pic>
      <p:pic>
        <p:nvPicPr>
          <p:cNvPr id="9" name="Picture 8" descr="C:\Users\cha41857\AppData\Local\Microsoft\Windows\Temporary Internet Files\Content.Outlook\NIFC3XMN\Summary.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514600"/>
            <a:ext cx="2590800" cy="3487299"/>
          </a:xfrm>
          <a:prstGeom prst="rect">
            <a:avLst/>
          </a:prstGeom>
          <a:noFill/>
          <a:ln>
            <a:noFill/>
          </a:ln>
        </p:spPr>
      </p:pic>
      <p:sp>
        <p:nvSpPr>
          <p:cNvPr id="10" name="Content Placeholder 4"/>
          <p:cNvSpPr>
            <a:spLocks noGrp="1"/>
          </p:cNvSpPr>
          <p:nvPr>
            <p:ph idx="1"/>
          </p:nvPr>
        </p:nvSpPr>
        <p:spPr>
          <a:xfrm>
            <a:off x="381000" y="1371600"/>
            <a:ext cx="7543800" cy="1295400"/>
          </a:xfrm>
        </p:spPr>
        <p:txBody>
          <a:bodyPr/>
          <a:lstStyle/>
          <a:p>
            <a:pPr fontAlgn="auto">
              <a:spcBef>
                <a:spcPts val="1200"/>
              </a:spcBef>
              <a:spcAft>
                <a:spcPts val="0"/>
              </a:spcAft>
              <a:buFont typeface="Arial" pitchFamily="34" charset="0"/>
              <a:buChar char="•"/>
              <a:defRPr/>
            </a:pPr>
            <a:r>
              <a:rPr lang="en-US" sz="2000" smtClean="0"/>
              <a:t>Surveys are organized to help focus goal-setting discussions and decisions about professional development.</a:t>
            </a:r>
            <a:endParaRPr lang="en-US" b="0" smtClean="0"/>
          </a:p>
          <a:p>
            <a:endParaRPr lang="en-US" dirty="0"/>
          </a:p>
        </p:txBody>
      </p:sp>
    </p:spTree>
    <p:extLst>
      <p:ext uri="{BB962C8B-B14F-4D97-AF65-F5344CB8AC3E}">
        <p14:creationId xmlns:p14="http://schemas.microsoft.com/office/powerpoint/2010/main" val="3095122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2425"/>
            <a:ext cx="7772400" cy="1984375"/>
          </a:xfrm>
        </p:spPr>
        <p:txBody>
          <a:bodyPr/>
          <a:lstStyle/>
          <a:p>
            <a:r>
              <a:rPr lang="en-US" sz="3200" dirty="0" smtClean="0">
                <a:latin typeface="Times New Roman"/>
                <a:cs typeface="Times New Roman"/>
              </a:rPr>
              <a:t>A </a:t>
            </a:r>
            <a:r>
              <a:rPr lang="en-US" sz="3200" dirty="0">
                <a:latin typeface="Times New Roman"/>
                <a:cs typeface="Times New Roman"/>
              </a:rPr>
              <a:t>Case Study in </a:t>
            </a:r>
            <a:r>
              <a:rPr lang="en-US" sz="3200" dirty="0" smtClean="0">
                <a:latin typeface="Times New Roman"/>
                <a:cs typeface="Times New Roman"/>
              </a:rPr>
              <a:t>Collecting Student Feedback</a:t>
            </a:r>
            <a:br>
              <a:rPr lang="en-US" sz="3200" dirty="0" smtClean="0">
                <a:latin typeface="Times New Roman"/>
                <a:cs typeface="Times New Roman"/>
              </a:rPr>
            </a:br>
            <a:r>
              <a:rPr lang="en-US" sz="3200" dirty="0">
                <a:latin typeface="Times New Roman"/>
                <a:cs typeface="Times New Roman"/>
              </a:rPr>
              <a:t>American Youth Policy  Forum</a:t>
            </a:r>
            <a:r>
              <a:rPr lang="en-US" sz="3200">
                <a:latin typeface="Times New Roman"/>
                <a:cs typeface="Times New Roman"/>
              </a:rPr>
              <a:t/>
            </a:r>
            <a:br>
              <a:rPr lang="en-US" sz="3200">
                <a:latin typeface="Times New Roman"/>
                <a:cs typeface="Times New Roman"/>
              </a:rPr>
            </a:br>
            <a:r>
              <a:rPr lang="en-US" sz="3200" smtClean="0">
                <a:latin typeface="Times New Roman"/>
                <a:cs typeface="Times New Roman"/>
              </a:rPr>
              <a:t>March 27, </a:t>
            </a:r>
            <a:r>
              <a:rPr lang="en-US" sz="3200" dirty="0">
                <a:latin typeface="Times New Roman"/>
                <a:cs typeface="Times New Roman"/>
              </a:rPr>
              <a:t>2014</a:t>
            </a:r>
            <a:r>
              <a:rPr lang="en-US" dirty="0">
                <a:latin typeface="Times New Roman"/>
                <a:cs typeface="Times New Roman"/>
              </a:rPr>
              <a:t/>
            </a:r>
            <a:br>
              <a:rPr lang="en-US" dirty="0">
                <a:latin typeface="Times New Roman"/>
                <a:cs typeface="Times New Roman"/>
              </a:rPr>
            </a:br>
            <a:endParaRPr lang="en-US" dirty="0">
              <a:latin typeface="Times New Roman"/>
              <a:cs typeface="Times New Roman"/>
            </a:endParaRPr>
          </a:p>
        </p:txBody>
      </p:sp>
    </p:spTree>
    <p:extLst>
      <p:ext uri="{BB962C8B-B14F-4D97-AF65-F5344CB8AC3E}">
        <p14:creationId xmlns:p14="http://schemas.microsoft.com/office/powerpoint/2010/main" val="23968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181600"/>
            <a:ext cx="7391400" cy="1077218"/>
          </a:xfrm>
          <a:prstGeom prst="rect">
            <a:avLst/>
          </a:prstGeom>
          <a:noFill/>
        </p:spPr>
        <p:txBody>
          <a:bodyPr wrap="square" rtlCol="0">
            <a:spAutoFit/>
          </a:bodyPr>
          <a:lstStyle/>
          <a:p>
            <a:pPr algn="ctr"/>
            <a:r>
              <a:rPr lang="en-US" sz="3200" dirty="0">
                <a:solidFill>
                  <a:prstClr val="white"/>
                </a:solidFill>
                <a:latin typeface="Times New Roman"/>
                <a:cs typeface="Times New Roman"/>
              </a:rPr>
              <a:t>Lewiston, </a:t>
            </a:r>
            <a:r>
              <a:rPr lang="en-US" sz="3200" dirty="0" smtClean="0">
                <a:solidFill>
                  <a:prstClr val="white"/>
                </a:solidFill>
                <a:latin typeface="Times New Roman"/>
                <a:cs typeface="Times New Roman"/>
              </a:rPr>
              <a:t>Maine  </a:t>
            </a:r>
            <a:endParaRPr lang="en-US" sz="3200" dirty="0">
              <a:solidFill>
                <a:prstClr val="white"/>
              </a:solidFill>
              <a:latin typeface="Times New Roman"/>
              <a:cs typeface="Times New Roman"/>
            </a:endParaRPr>
          </a:p>
          <a:p>
            <a:pPr algn="ctr"/>
            <a:r>
              <a:rPr lang="en-US" sz="3200" dirty="0" smtClean="0">
                <a:solidFill>
                  <a:prstClr val="white"/>
                </a:solidFill>
                <a:latin typeface="Times New Roman"/>
                <a:cs typeface="Times New Roman"/>
              </a:rPr>
              <a:t>2</a:t>
            </a:r>
            <a:r>
              <a:rPr lang="en-US" sz="3200" baseline="30000" dirty="0" smtClean="0">
                <a:solidFill>
                  <a:prstClr val="white"/>
                </a:solidFill>
                <a:latin typeface="Times New Roman"/>
                <a:cs typeface="Times New Roman"/>
              </a:rPr>
              <a:t>nd</a:t>
            </a:r>
            <a:r>
              <a:rPr lang="en-US" sz="3200" dirty="0" smtClean="0">
                <a:solidFill>
                  <a:prstClr val="white"/>
                </a:solidFill>
                <a:latin typeface="Times New Roman"/>
                <a:cs typeface="Times New Roman"/>
              </a:rPr>
              <a:t> </a:t>
            </a:r>
            <a:r>
              <a:rPr lang="en-US" sz="3200" dirty="0">
                <a:solidFill>
                  <a:prstClr val="white"/>
                </a:solidFill>
                <a:latin typeface="Times New Roman"/>
                <a:cs typeface="Times New Roman"/>
              </a:rPr>
              <a:t>largest city in </a:t>
            </a:r>
            <a:r>
              <a:rPr lang="en-US" sz="3200" dirty="0" smtClean="0">
                <a:solidFill>
                  <a:prstClr val="white"/>
                </a:solidFill>
                <a:latin typeface="Times New Roman"/>
                <a:cs typeface="Times New Roman"/>
              </a:rPr>
              <a:t>Maine ~ </a:t>
            </a:r>
            <a:r>
              <a:rPr lang="en-US" sz="3200" dirty="0">
                <a:solidFill>
                  <a:prstClr val="white"/>
                </a:solidFill>
                <a:latin typeface="Times New Roman"/>
                <a:cs typeface="Times New Roman"/>
              </a:rPr>
              <a:t>38,000 people</a:t>
            </a:r>
          </a:p>
        </p:txBody>
      </p:sp>
      <p:pic>
        <p:nvPicPr>
          <p:cNvPr id="3" name="Picture 2" descr="Lewiston_Aerial-View.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 y="1905000"/>
            <a:ext cx="7924800" cy="303336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540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Three Key Messages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spcBef>
                <a:spcPts val="1200"/>
              </a:spcBef>
            </a:pPr>
            <a:r>
              <a:rPr lang="en-US" sz="3600" dirty="0" smtClean="0"/>
              <a:t>Students </a:t>
            </a:r>
            <a:r>
              <a:rPr lang="en-US" sz="3600" dirty="0"/>
              <a:t>are good observers</a:t>
            </a:r>
          </a:p>
          <a:p>
            <a:pPr>
              <a:spcBef>
                <a:spcPts val="1200"/>
              </a:spcBef>
            </a:pPr>
            <a:r>
              <a:rPr lang="en-US" sz="3600" dirty="0"/>
              <a:t>There is variation in teaching quality</a:t>
            </a:r>
          </a:p>
          <a:p>
            <a:pPr>
              <a:spcBef>
                <a:spcPts val="1200"/>
              </a:spcBef>
            </a:pPr>
            <a:r>
              <a:rPr lang="en-US" sz="3600" dirty="0"/>
              <a:t>Our purpose must be professional growth of all educators</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3</a:t>
            </a:fld>
            <a:endParaRPr lang="en-US"/>
          </a:p>
        </p:txBody>
      </p:sp>
    </p:spTree>
    <p:extLst>
      <p:ext uri="{BB962C8B-B14F-4D97-AF65-F5344CB8AC3E}">
        <p14:creationId xmlns:p14="http://schemas.microsoft.com/office/powerpoint/2010/main" val="42896656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600200"/>
            <a:ext cx="7391400" cy="584776"/>
          </a:xfrm>
          <a:prstGeom prst="rect">
            <a:avLst/>
          </a:prstGeom>
          <a:noFill/>
        </p:spPr>
        <p:txBody>
          <a:bodyPr wrap="square" rtlCol="0">
            <a:spAutoFit/>
          </a:bodyPr>
          <a:lstStyle/>
          <a:p>
            <a:pPr algn="ctr"/>
            <a:r>
              <a:rPr lang="en-US" sz="3200" dirty="0" smtClean="0">
                <a:solidFill>
                  <a:srgbClr val="FFFFFF"/>
                </a:solidFill>
                <a:latin typeface="Times New Roman"/>
                <a:cs typeface="Times New Roman"/>
              </a:rPr>
              <a:t>Lewiston - </a:t>
            </a:r>
            <a:r>
              <a:rPr lang="en-US" sz="3200" dirty="0">
                <a:solidFill>
                  <a:srgbClr val="FFFFFF"/>
                </a:solidFill>
                <a:latin typeface="Times New Roman"/>
                <a:cs typeface="Times New Roman"/>
              </a:rPr>
              <a:t>a service center for </a:t>
            </a:r>
            <a:r>
              <a:rPr lang="en-US" sz="3200" dirty="0" smtClean="0">
                <a:solidFill>
                  <a:srgbClr val="FFFFFF"/>
                </a:solidFill>
                <a:latin typeface="Times New Roman"/>
                <a:cs typeface="Times New Roman"/>
              </a:rPr>
              <a:t>Maine</a:t>
            </a:r>
            <a:endParaRPr lang="en-US" sz="2400" dirty="0" smtClean="0">
              <a:solidFill>
                <a:prstClr val="white"/>
              </a:solidFill>
              <a:latin typeface="Times New Roman"/>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501290602"/>
              </p:ext>
            </p:extLst>
          </p:nvPr>
        </p:nvGraphicFramePr>
        <p:xfrm>
          <a:off x="609600" y="2362200"/>
          <a:ext cx="7924800" cy="4200774"/>
        </p:xfrm>
        <a:graphic>
          <a:graphicData uri="http://schemas.openxmlformats.org/drawingml/2006/table">
            <a:tbl>
              <a:tblPr firstRow="1" bandRow="1">
                <a:tableStyleId>{69012ECD-51FC-41F1-AA8D-1B2483CD663E}</a:tableStyleId>
              </a:tblPr>
              <a:tblGrid>
                <a:gridCol w="3962400"/>
                <a:gridCol w="2057400"/>
                <a:gridCol w="1905000"/>
              </a:tblGrid>
              <a:tr h="703200">
                <a:tc>
                  <a:txBody>
                    <a:bodyPr/>
                    <a:lstStyle/>
                    <a:p>
                      <a:pPr marL="91440" indent="0"/>
                      <a:r>
                        <a:rPr lang="en-US" sz="2800" dirty="0" smtClean="0"/>
                        <a:t>Area</a:t>
                      </a:r>
                      <a:endParaRPr lang="en-US" sz="28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800" dirty="0" smtClean="0"/>
                        <a:t>Lewiston</a:t>
                      </a:r>
                      <a:endParaRPr lang="en-US" sz="28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800" dirty="0" smtClean="0"/>
                        <a:t>Maine</a:t>
                      </a:r>
                      <a:endParaRPr lang="en-US" sz="28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727812">
                <a:tc>
                  <a:txBody>
                    <a:bodyPr/>
                    <a:lstStyle/>
                    <a:p>
                      <a:pPr marL="91440" marR="0" indent="0" algn="l">
                        <a:lnSpc>
                          <a:spcPct val="90000"/>
                        </a:lnSpc>
                        <a:spcBef>
                          <a:spcPts val="0"/>
                        </a:spcBef>
                        <a:spcAft>
                          <a:spcPts val="600"/>
                        </a:spcAft>
                      </a:pPr>
                      <a:r>
                        <a:rPr lang="en-US" sz="2200" dirty="0">
                          <a:solidFill>
                            <a:srgbClr val="FFFFFF"/>
                          </a:solidFill>
                          <a:effectLst/>
                          <a:latin typeface="Times New Roman"/>
                          <a:ea typeface="Calibri"/>
                          <a:cs typeface="Times New Roman"/>
                        </a:rPr>
                        <a:t>Home language other than English</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20.6%</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7.0%</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803444">
                <a:tc>
                  <a:txBody>
                    <a:bodyPr/>
                    <a:lstStyle/>
                    <a:p>
                      <a:pPr marL="91440" marR="0" indent="0" algn="l" defTabSz="914400" rtl="0" eaLnBrk="1" fontAlgn="auto" latinLnBrk="0" hangingPunct="1">
                        <a:lnSpc>
                          <a:spcPct val="90000"/>
                        </a:lnSpc>
                        <a:spcBef>
                          <a:spcPts val="0"/>
                        </a:spcBef>
                        <a:spcAft>
                          <a:spcPts val="600"/>
                        </a:spcAft>
                        <a:buClrTx/>
                        <a:buSzTx/>
                        <a:buFontTx/>
                        <a:buNone/>
                        <a:tabLst/>
                        <a:defRPr/>
                      </a:pPr>
                      <a:r>
                        <a:rPr lang="en-US" sz="2200" kern="1200" dirty="0" smtClean="0">
                          <a:solidFill>
                            <a:srgbClr val="FFFFFF"/>
                          </a:solidFill>
                          <a:effectLst/>
                          <a:latin typeface="Times New Roman"/>
                          <a:ea typeface="+mn-ea"/>
                          <a:cs typeface="Times New Roman"/>
                        </a:rPr>
                        <a:t>Bachelors degree or higher   (Age25+)</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14.6%</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27.1%</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36863">
                <a:tc>
                  <a:txBody>
                    <a:bodyPr/>
                    <a:lstStyle/>
                    <a:p>
                      <a:pPr marL="91440" marR="0" indent="0" algn="l">
                        <a:lnSpc>
                          <a:spcPct val="115000"/>
                        </a:lnSpc>
                        <a:spcBef>
                          <a:spcPts val="0"/>
                        </a:spcBef>
                        <a:spcAft>
                          <a:spcPts val="600"/>
                        </a:spcAft>
                      </a:pPr>
                      <a:r>
                        <a:rPr lang="en-US" sz="2200" dirty="0">
                          <a:solidFill>
                            <a:srgbClr val="FFFFFF"/>
                          </a:solidFill>
                          <a:effectLst/>
                          <a:latin typeface="Times New Roman"/>
                          <a:ea typeface="Calibri"/>
                          <a:cs typeface="Times New Roman"/>
                        </a:rPr>
                        <a:t>Mean Household Income</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marR="0" indent="0" algn="ctr">
                        <a:lnSpc>
                          <a:spcPct val="115000"/>
                        </a:lnSpc>
                        <a:spcBef>
                          <a:spcPts val="0"/>
                        </a:spcBef>
                        <a:spcAft>
                          <a:spcPts val="600"/>
                        </a:spcAft>
                      </a:pPr>
                      <a:r>
                        <a:rPr lang="en-US" sz="2400" dirty="0">
                          <a:solidFill>
                            <a:srgbClr val="FFFFFF"/>
                          </a:solidFill>
                          <a:effectLst/>
                          <a:latin typeface="Times New Roman"/>
                          <a:ea typeface="Calibri"/>
                          <a:cs typeface="Times New Roman"/>
                        </a:rPr>
                        <a:t>$37.102</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kern="1200" dirty="0" smtClean="0">
                          <a:solidFill>
                            <a:srgbClr val="FFFFFF"/>
                          </a:solidFill>
                          <a:effectLst/>
                          <a:latin typeface="Times New Roman"/>
                          <a:ea typeface="+mn-ea"/>
                          <a:cs typeface="Times New Roman"/>
                        </a:rPr>
                        <a:t>$46.033</a:t>
                      </a:r>
                      <a:r>
                        <a:rPr lang="en-US" sz="2400" dirty="0" smtClean="0">
                          <a:solidFill>
                            <a:srgbClr val="FFFFFF"/>
                          </a:solidFill>
                          <a:effectLst/>
                          <a:latin typeface="Times New Roman"/>
                          <a:cs typeface="Times New Roman"/>
                        </a:rPr>
                        <a:t> </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558312">
                <a:tc>
                  <a:txBody>
                    <a:bodyPr/>
                    <a:lstStyle/>
                    <a:p>
                      <a:pPr marL="91440" marR="0" indent="0" algn="l">
                        <a:lnSpc>
                          <a:spcPct val="115000"/>
                        </a:lnSpc>
                        <a:spcBef>
                          <a:spcPts val="0"/>
                        </a:spcBef>
                        <a:spcAft>
                          <a:spcPts val="600"/>
                        </a:spcAft>
                      </a:pPr>
                      <a:r>
                        <a:rPr lang="en-US" sz="2200" dirty="0">
                          <a:solidFill>
                            <a:srgbClr val="FFFFFF"/>
                          </a:solidFill>
                          <a:effectLst/>
                          <a:latin typeface="Times New Roman"/>
                          <a:ea typeface="Calibri"/>
                          <a:cs typeface="Times New Roman"/>
                        </a:rPr>
                        <a:t>Children under 18 yrs. in poverty</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marR="0" indent="0" algn="ctr">
                        <a:lnSpc>
                          <a:spcPct val="115000"/>
                        </a:lnSpc>
                        <a:spcBef>
                          <a:spcPts val="0"/>
                        </a:spcBef>
                        <a:spcAft>
                          <a:spcPts val="600"/>
                        </a:spcAft>
                      </a:pPr>
                      <a:r>
                        <a:rPr lang="en-US" sz="2400" dirty="0">
                          <a:solidFill>
                            <a:srgbClr val="FFFFFF"/>
                          </a:solidFill>
                          <a:effectLst/>
                          <a:latin typeface="Times New Roman"/>
                          <a:ea typeface="Calibri"/>
                          <a:cs typeface="Times New Roman"/>
                        </a:rPr>
                        <a:t>32.2%</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marR="0" indent="0" algn="ctr">
                        <a:lnSpc>
                          <a:spcPct val="115000"/>
                        </a:lnSpc>
                        <a:spcBef>
                          <a:spcPts val="0"/>
                        </a:spcBef>
                        <a:spcAft>
                          <a:spcPts val="600"/>
                        </a:spcAft>
                      </a:pPr>
                      <a:r>
                        <a:rPr lang="en-US" sz="2400" dirty="0">
                          <a:solidFill>
                            <a:srgbClr val="FFFFFF"/>
                          </a:solidFill>
                          <a:effectLst/>
                          <a:latin typeface="Times New Roman"/>
                          <a:ea typeface="Calibri"/>
                          <a:cs typeface="Times New Roman"/>
                        </a:rPr>
                        <a:t>19.0%</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761370">
                <a:tc>
                  <a:txBody>
                    <a:bodyPr/>
                    <a:lstStyle/>
                    <a:p>
                      <a:pPr marL="91440" marR="0" indent="0" algn="l">
                        <a:lnSpc>
                          <a:spcPct val="115000"/>
                        </a:lnSpc>
                        <a:spcBef>
                          <a:spcPts val="0"/>
                        </a:spcBef>
                        <a:spcAft>
                          <a:spcPts val="600"/>
                        </a:spcAft>
                      </a:pPr>
                      <a:r>
                        <a:rPr lang="en-US" sz="2200" dirty="0">
                          <a:solidFill>
                            <a:srgbClr val="FFFFFF"/>
                          </a:solidFill>
                          <a:effectLst/>
                          <a:latin typeface="Times New Roman"/>
                          <a:ea typeface="Calibri"/>
                          <a:cs typeface="Times New Roman"/>
                        </a:rPr>
                        <a:t>Children aged birth to 5 yrs. in </a:t>
                      </a:r>
                      <a:r>
                        <a:rPr lang="en-US" sz="2200" dirty="0" smtClean="0">
                          <a:solidFill>
                            <a:srgbClr val="FFFFFF"/>
                          </a:solidFill>
                          <a:effectLst/>
                          <a:latin typeface="Times New Roman"/>
                          <a:ea typeface="Calibri"/>
                          <a:cs typeface="Times New Roman"/>
                        </a:rPr>
                        <a:t>poverty</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marR="0" indent="0" algn="ctr">
                        <a:lnSpc>
                          <a:spcPct val="115000"/>
                        </a:lnSpc>
                        <a:spcBef>
                          <a:spcPts val="0"/>
                        </a:spcBef>
                        <a:spcAft>
                          <a:spcPts val="600"/>
                        </a:spcAft>
                      </a:pPr>
                      <a:r>
                        <a:rPr lang="en-US" sz="2400" dirty="0">
                          <a:solidFill>
                            <a:srgbClr val="FFFFFF"/>
                          </a:solidFill>
                          <a:effectLst/>
                          <a:latin typeface="Times New Roman"/>
                          <a:ea typeface="Calibri"/>
                          <a:cs typeface="Times New Roman"/>
                        </a:rPr>
                        <a:t>43.4%</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marR="0" indent="0" algn="ctr">
                        <a:lnSpc>
                          <a:spcPct val="115000"/>
                        </a:lnSpc>
                        <a:spcBef>
                          <a:spcPts val="0"/>
                        </a:spcBef>
                        <a:spcAft>
                          <a:spcPts val="600"/>
                        </a:spcAft>
                      </a:pPr>
                      <a:r>
                        <a:rPr lang="en-US" sz="2400" dirty="0">
                          <a:solidFill>
                            <a:srgbClr val="FFFFFF"/>
                          </a:solidFill>
                          <a:effectLst/>
                          <a:latin typeface="Times New Roman"/>
                          <a:ea typeface="Calibri"/>
                          <a:cs typeface="Times New Roman"/>
                        </a:rPr>
                        <a:t>21.4%</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299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876800"/>
          </a:xfrm>
        </p:spPr>
        <p:txBody>
          <a:bodyPr>
            <a:normAutofit fontScale="70000" lnSpcReduction="20000"/>
          </a:bodyPr>
          <a:lstStyle/>
          <a:p>
            <a:pPr marL="0" indent="0" algn="ctr">
              <a:lnSpc>
                <a:spcPct val="210000"/>
              </a:lnSpc>
              <a:spcAft>
                <a:spcPts val="600"/>
              </a:spcAft>
              <a:buNone/>
            </a:pPr>
            <a:r>
              <a:rPr lang="en-US" sz="4600" b="1" dirty="0"/>
              <a:t>Lewiston Public Schools</a:t>
            </a:r>
          </a:p>
          <a:p>
            <a:pPr marL="621792">
              <a:spcAft>
                <a:spcPts val="600"/>
              </a:spcAft>
            </a:pPr>
            <a:r>
              <a:rPr lang="en-US" sz="4000" dirty="0"/>
              <a:t>5500 students</a:t>
            </a:r>
          </a:p>
          <a:p>
            <a:pPr marL="621792">
              <a:spcAft>
                <a:spcPts val="600"/>
              </a:spcAft>
            </a:pPr>
            <a:r>
              <a:rPr lang="en-US" sz="4000" dirty="0"/>
              <a:t>68% free and reduced lunch</a:t>
            </a:r>
          </a:p>
          <a:p>
            <a:pPr marL="621792">
              <a:spcAft>
                <a:spcPts val="600"/>
              </a:spcAft>
            </a:pPr>
            <a:r>
              <a:rPr lang="en-US" sz="4000" dirty="0"/>
              <a:t>22% English Language Learners</a:t>
            </a:r>
          </a:p>
          <a:p>
            <a:pPr marL="621792">
              <a:spcAft>
                <a:spcPts val="600"/>
              </a:spcAft>
            </a:pPr>
            <a:r>
              <a:rPr lang="en-US" sz="4000" dirty="0"/>
              <a:t>Six </a:t>
            </a:r>
            <a:r>
              <a:rPr lang="en-US" sz="4000" dirty="0" smtClean="0"/>
              <a:t>pre-kindergarten </a:t>
            </a:r>
            <a:r>
              <a:rPr lang="en-US" sz="4000" dirty="0"/>
              <a:t>to grade 6 schools</a:t>
            </a:r>
          </a:p>
          <a:p>
            <a:pPr marL="621792">
              <a:spcAft>
                <a:spcPts val="600"/>
              </a:spcAft>
            </a:pPr>
            <a:r>
              <a:rPr lang="en-US" sz="4000" dirty="0"/>
              <a:t>One middle school</a:t>
            </a:r>
          </a:p>
          <a:p>
            <a:pPr marL="621792">
              <a:spcAft>
                <a:spcPts val="600"/>
              </a:spcAft>
            </a:pPr>
            <a:r>
              <a:rPr lang="en-US" sz="4000" dirty="0"/>
              <a:t>One high school</a:t>
            </a:r>
          </a:p>
          <a:p>
            <a:pPr marL="621792">
              <a:spcAft>
                <a:spcPts val="600"/>
              </a:spcAft>
            </a:pPr>
            <a:r>
              <a:rPr lang="en-US" sz="4000" dirty="0"/>
              <a:t>One Regional </a:t>
            </a:r>
            <a:r>
              <a:rPr lang="en-US" sz="4000" dirty="0" smtClean="0"/>
              <a:t>Vocational </a:t>
            </a:r>
            <a:r>
              <a:rPr lang="en-US" sz="4000" dirty="0"/>
              <a:t>Technical </a:t>
            </a:r>
            <a:r>
              <a:rPr lang="en-US" sz="4000" dirty="0" smtClean="0"/>
              <a:t>Center</a:t>
            </a:r>
            <a:endParaRPr lang="en-US" sz="4000" dirty="0"/>
          </a:p>
        </p:txBody>
      </p:sp>
    </p:spTree>
    <p:extLst>
      <p:ext uri="{BB962C8B-B14F-4D97-AF65-F5344CB8AC3E}">
        <p14:creationId xmlns:p14="http://schemas.microsoft.com/office/powerpoint/2010/main" val="229310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67000"/>
            <a:ext cx="3429000" cy="2743200"/>
          </a:xfrm>
        </p:spPr>
        <p:txBody>
          <a:bodyPr>
            <a:normAutofit fontScale="92500"/>
          </a:bodyPr>
          <a:lstStyle/>
          <a:p>
            <a:r>
              <a:rPr lang="en-US" sz="2800" b="1" dirty="0" smtClean="0"/>
              <a:t>670 </a:t>
            </a:r>
            <a:r>
              <a:rPr lang="en-US" sz="2800" b="1" dirty="0"/>
              <a:t>S</a:t>
            </a:r>
            <a:r>
              <a:rPr lang="en-US" sz="2800" b="1" dirty="0" smtClean="0"/>
              <a:t>tudents</a:t>
            </a:r>
            <a:endParaRPr lang="en-US" sz="2800" dirty="0"/>
          </a:p>
          <a:p>
            <a:r>
              <a:rPr lang="en-US" sz="2800" b="1" dirty="0"/>
              <a:t>Grades 7 and 8</a:t>
            </a:r>
            <a:endParaRPr lang="en-US" sz="2800" dirty="0"/>
          </a:p>
          <a:p>
            <a:r>
              <a:rPr lang="en-US" sz="2800" b="1" dirty="0"/>
              <a:t>22% </a:t>
            </a:r>
            <a:r>
              <a:rPr lang="en-US" sz="2800" b="1" dirty="0" smtClean="0"/>
              <a:t>English Language Learners</a:t>
            </a:r>
            <a:endParaRPr lang="en-US" sz="2800" dirty="0"/>
          </a:p>
          <a:p>
            <a:r>
              <a:rPr lang="en-US" sz="2800" b="1" dirty="0"/>
              <a:t>16 % Special E</a:t>
            </a:r>
            <a:r>
              <a:rPr lang="en-US" sz="2800" b="1" dirty="0" smtClean="0"/>
              <a:t>ducation</a:t>
            </a:r>
            <a:endParaRPr lang="en-US" sz="2800" dirty="0"/>
          </a:p>
        </p:txBody>
      </p:sp>
      <p:pic>
        <p:nvPicPr>
          <p:cNvPr id="3" name="Picture 2" descr="lmsphot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1620" y="2590800"/>
            <a:ext cx="4795180" cy="3581400"/>
          </a:xfrm>
          <a:prstGeom prst="rect">
            <a:avLst/>
          </a:prstGeom>
          <a:ln w="38100" cmpd="sng">
            <a:solidFill>
              <a:schemeClr val="bg1"/>
            </a:solidFill>
          </a:ln>
          <a:effectLst>
            <a:outerShdw blurRad="50800" dist="38100" dir="2700000" algn="tl" rotWithShape="0">
              <a:srgbClr val="000000">
                <a:alpha val="43000"/>
              </a:srgbClr>
            </a:outerShdw>
          </a:effectLst>
        </p:spPr>
      </p:pic>
      <p:sp>
        <p:nvSpPr>
          <p:cNvPr id="4" name="TextBox 3"/>
          <p:cNvSpPr txBox="1"/>
          <p:nvPr/>
        </p:nvSpPr>
        <p:spPr>
          <a:xfrm>
            <a:off x="457200" y="1752600"/>
            <a:ext cx="8229600" cy="646331"/>
          </a:xfrm>
          <a:prstGeom prst="rect">
            <a:avLst/>
          </a:prstGeom>
          <a:noFill/>
        </p:spPr>
        <p:txBody>
          <a:bodyPr wrap="square" rtlCol="0">
            <a:spAutoFit/>
          </a:bodyPr>
          <a:lstStyle/>
          <a:p>
            <a:pPr algn="ctr"/>
            <a:r>
              <a:rPr lang="en-US" sz="3600" b="1" dirty="0" smtClean="0">
                <a:solidFill>
                  <a:srgbClr val="FFFFFF"/>
                </a:solidFill>
                <a:effectLst>
                  <a:outerShdw blurRad="50800" dist="38100" dir="2700000" algn="tl" rotWithShape="0">
                    <a:prstClr val="black">
                      <a:alpha val="40000"/>
                    </a:prstClr>
                  </a:outerShdw>
                </a:effectLst>
                <a:latin typeface="Times New Roman"/>
                <a:cs typeface="Times New Roman"/>
              </a:rPr>
              <a:t>Lewiston Middle School</a:t>
            </a:r>
            <a:endParaRPr lang="en-US" sz="3600" b="1" dirty="0">
              <a:solidFill>
                <a:srgbClr val="FFFFFF"/>
              </a:solidFill>
              <a:effectLst>
                <a:outerShdw blurRad="50800" dist="38100" dir="2700000" algn="tl" rotWithShape="0">
                  <a:prstClr val="black">
                    <a:alpha val="40000"/>
                  </a:prstClr>
                </a:outerShdw>
              </a:effectLst>
              <a:latin typeface="Times New Roman"/>
              <a:cs typeface="Times New Roman"/>
            </a:endParaRPr>
          </a:p>
        </p:txBody>
      </p:sp>
    </p:spTree>
    <p:extLst>
      <p:ext uri="{BB962C8B-B14F-4D97-AF65-F5344CB8AC3E}">
        <p14:creationId xmlns:p14="http://schemas.microsoft.com/office/powerpoint/2010/main" val="166127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752600"/>
            <a:ext cx="8229600" cy="646331"/>
          </a:xfrm>
          <a:prstGeom prst="rect">
            <a:avLst/>
          </a:prstGeom>
          <a:noFill/>
        </p:spPr>
        <p:txBody>
          <a:bodyPr wrap="square" rtlCol="0">
            <a:spAutoFit/>
          </a:bodyPr>
          <a:lstStyle/>
          <a:p>
            <a:pPr algn="ctr"/>
            <a:r>
              <a:rPr lang="en-US" sz="3600" b="1" dirty="0" smtClean="0">
                <a:solidFill>
                  <a:srgbClr val="FFFFFF"/>
                </a:solidFill>
                <a:effectLst>
                  <a:outerShdw blurRad="50800" dist="38100" dir="2700000" algn="tl" rotWithShape="0">
                    <a:prstClr val="black">
                      <a:alpha val="40000"/>
                    </a:prstClr>
                  </a:outerShdw>
                </a:effectLst>
                <a:latin typeface="Times New Roman"/>
                <a:cs typeface="Times New Roman"/>
              </a:rPr>
              <a:t>LMS Under Construction</a:t>
            </a:r>
            <a:endParaRPr lang="en-US" sz="3600" b="1" dirty="0">
              <a:solidFill>
                <a:srgbClr val="FFFFFF"/>
              </a:solidFill>
              <a:effectLst>
                <a:outerShdw blurRad="50800" dist="38100" dir="2700000" algn="tl" rotWithShape="0">
                  <a:prstClr val="black">
                    <a:alpha val="40000"/>
                  </a:prstClr>
                </a:outerShdw>
              </a:effectLst>
              <a:latin typeface="Times New Roman"/>
              <a:cs typeface="Times New Roman"/>
            </a:endParaRPr>
          </a:p>
        </p:txBody>
      </p:sp>
      <p:pic>
        <p:nvPicPr>
          <p:cNvPr id="4" name="Picture 3" descr="1.21.14 0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2743200"/>
            <a:ext cx="4876800" cy="3657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97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229600" cy="3657600"/>
          </a:xfrm>
        </p:spPr>
        <p:txBody>
          <a:bodyPr>
            <a:normAutofit/>
          </a:bodyPr>
          <a:lstStyle/>
          <a:p>
            <a:r>
              <a:rPr lang="en-US" dirty="0"/>
              <a:t>Team </a:t>
            </a:r>
            <a:r>
              <a:rPr lang="en-US" dirty="0" smtClean="0"/>
              <a:t>structure </a:t>
            </a:r>
            <a:r>
              <a:rPr lang="en-US" dirty="0"/>
              <a:t>with common team time</a:t>
            </a:r>
          </a:p>
          <a:p>
            <a:r>
              <a:rPr lang="en-US" dirty="0"/>
              <a:t>1:1 Technology </a:t>
            </a:r>
          </a:p>
          <a:p>
            <a:r>
              <a:rPr lang="en-US" dirty="0" smtClean="0"/>
              <a:t>Working to increase math and reading proficiency</a:t>
            </a:r>
          </a:p>
          <a:p>
            <a:r>
              <a:rPr lang="en-US" dirty="0" smtClean="0"/>
              <a:t>Extensive </a:t>
            </a:r>
            <a:r>
              <a:rPr lang="en-US" dirty="0"/>
              <a:t>after school and summer programs </a:t>
            </a:r>
          </a:p>
        </p:txBody>
      </p:sp>
      <p:sp>
        <p:nvSpPr>
          <p:cNvPr id="3" name="TextBox 2"/>
          <p:cNvSpPr txBox="1"/>
          <p:nvPr/>
        </p:nvSpPr>
        <p:spPr>
          <a:xfrm>
            <a:off x="457200" y="1752600"/>
            <a:ext cx="8229600" cy="646331"/>
          </a:xfrm>
          <a:prstGeom prst="rect">
            <a:avLst/>
          </a:prstGeom>
          <a:noFill/>
        </p:spPr>
        <p:txBody>
          <a:bodyPr wrap="square" rtlCol="0">
            <a:spAutoFit/>
          </a:bodyPr>
          <a:lstStyle/>
          <a:p>
            <a:pPr algn="ctr"/>
            <a:r>
              <a:rPr lang="en-US" sz="3600" b="1" dirty="0" smtClean="0">
                <a:solidFill>
                  <a:srgbClr val="FFFFFF"/>
                </a:solidFill>
                <a:effectLst>
                  <a:outerShdw blurRad="50800" dist="38100" dir="2700000" algn="tl" rotWithShape="0">
                    <a:prstClr val="black">
                      <a:alpha val="40000"/>
                    </a:prstClr>
                  </a:outerShdw>
                </a:effectLst>
                <a:latin typeface="Times New Roman"/>
                <a:cs typeface="Times New Roman"/>
              </a:rPr>
              <a:t>Lewiston Middle School</a:t>
            </a:r>
            <a:endParaRPr lang="en-US" sz="3600" b="1" dirty="0">
              <a:solidFill>
                <a:srgbClr val="FFFFFF"/>
              </a:solidFill>
              <a:effectLst>
                <a:outerShdw blurRad="50800" dist="38100" dir="2700000" algn="tl" rotWithShape="0">
                  <a:prstClr val="black">
                    <a:alpha val="40000"/>
                  </a:prstClr>
                </a:outerShdw>
              </a:effectLst>
              <a:latin typeface="Times New Roman"/>
              <a:cs typeface="Times New Roman"/>
            </a:endParaRPr>
          </a:p>
        </p:txBody>
      </p:sp>
    </p:spTree>
    <p:extLst>
      <p:ext uri="{BB962C8B-B14F-4D97-AF65-F5344CB8AC3E}">
        <p14:creationId xmlns:p14="http://schemas.microsoft.com/office/powerpoint/2010/main" val="12432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2133600"/>
          </a:xfrm>
        </p:spPr>
        <p:txBody>
          <a:bodyPr/>
          <a:lstStyle/>
          <a:p>
            <a:pPr marL="0" indent="0">
              <a:buNone/>
            </a:pPr>
            <a:r>
              <a:rPr lang="en-US" dirty="0"/>
              <a:t>So what happens when you tell staff </a:t>
            </a:r>
            <a:r>
              <a:rPr lang="en-US" dirty="0" smtClean="0"/>
              <a:t>that you </a:t>
            </a:r>
            <a:r>
              <a:rPr lang="en-US" dirty="0"/>
              <a:t>are going to collect feedback from students that will be viable to them and to their administrators</a:t>
            </a:r>
            <a:r>
              <a:rPr lang="en-US" dirty="0" smtClean="0"/>
              <a:t>?</a:t>
            </a:r>
            <a:endParaRPr lang="en-US" dirty="0"/>
          </a:p>
        </p:txBody>
      </p:sp>
    </p:spTree>
    <p:extLst>
      <p:ext uri="{BB962C8B-B14F-4D97-AF65-F5344CB8AC3E}">
        <p14:creationId xmlns:p14="http://schemas.microsoft.com/office/powerpoint/2010/main" val="16292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267200"/>
          </a:xfrm>
        </p:spPr>
        <p:txBody>
          <a:bodyPr>
            <a:normAutofit/>
          </a:bodyPr>
          <a:lstStyle/>
          <a:p>
            <a:pPr marL="0" indent="0" algn="ctr">
              <a:spcAft>
                <a:spcPts val="600"/>
              </a:spcAft>
              <a:buNone/>
            </a:pPr>
            <a:r>
              <a:rPr lang="en-US" sz="4000" b="1" dirty="0" smtClean="0">
                <a:effectLst>
                  <a:outerShdw blurRad="50800" dist="38100" dir="2700000" algn="tl" rotWithShape="0">
                    <a:prstClr val="black">
                      <a:alpha val="40000"/>
                    </a:prstClr>
                  </a:outerShdw>
                </a:effectLst>
              </a:rPr>
              <a:t>History</a:t>
            </a:r>
            <a:endParaRPr lang="en-US" sz="1600" dirty="0"/>
          </a:p>
          <a:p>
            <a:pPr marL="530352">
              <a:spcAft>
                <a:spcPts val="600"/>
              </a:spcAft>
            </a:pPr>
            <a:r>
              <a:rPr lang="en-US" b="1" dirty="0"/>
              <a:t>Teacher Incentive  Fund  (TIF) Grant</a:t>
            </a:r>
            <a:endParaRPr lang="en-US" dirty="0"/>
          </a:p>
          <a:p>
            <a:pPr marL="530352">
              <a:spcAft>
                <a:spcPts val="600"/>
              </a:spcAft>
            </a:pPr>
            <a:r>
              <a:rPr lang="en-US" b="1" dirty="0" smtClean="0"/>
              <a:t>January 2011</a:t>
            </a:r>
            <a:endParaRPr lang="en-US" dirty="0"/>
          </a:p>
          <a:p>
            <a:pPr marL="530352">
              <a:spcAft>
                <a:spcPts val="600"/>
              </a:spcAft>
            </a:pPr>
            <a:r>
              <a:rPr lang="en-US" b="1" dirty="0"/>
              <a:t>5 year period beginning July </a:t>
            </a:r>
            <a:r>
              <a:rPr lang="en-US" b="1" dirty="0" smtClean="0"/>
              <a:t>2010</a:t>
            </a:r>
            <a:endParaRPr lang="en-US" dirty="0"/>
          </a:p>
          <a:p>
            <a:pPr marL="530352">
              <a:spcAft>
                <a:spcPts val="600"/>
              </a:spcAft>
            </a:pPr>
            <a:r>
              <a:rPr lang="en-US" b="1" dirty="0"/>
              <a:t>Ends September  </a:t>
            </a:r>
            <a:r>
              <a:rPr lang="en-US" b="1" dirty="0" smtClean="0"/>
              <a:t>2015</a:t>
            </a:r>
            <a:endParaRPr lang="en-US" dirty="0"/>
          </a:p>
        </p:txBody>
      </p:sp>
    </p:spTree>
    <p:extLst>
      <p:ext uri="{BB962C8B-B14F-4D97-AF65-F5344CB8AC3E}">
        <p14:creationId xmlns:p14="http://schemas.microsoft.com/office/powerpoint/2010/main" val="92523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876800"/>
          </a:xfrm>
        </p:spPr>
        <p:txBody>
          <a:bodyPr>
            <a:normAutofit fontScale="25000" lnSpcReduction="20000"/>
          </a:bodyPr>
          <a:lstStyle/>
          <a:p>
            <a:pPr marL="0" indent="0" algn="ctr">
              <a:spcAft>
                <a:spcPts val="1200"/>
              </a:spcAft>
              <a:buNone/>
            </a:pPr>
            <a:r>
              <a:rPr lang="en-US" sz="12800" b="1" dirty="0"/>
              <a:t>Goals of TIF</a:t>
            </a:r>
            <a:endParaRPr lang="en-US" sz="12800" dirty="0"/>
          </a:p>
          <a:p>
            <a:pPr marL="0" indent="0">
              <a:buNone/>
            </a:pPr>
            <a:r>
              <a:rPr lang="en-US" b="1" dirty="0"/>
              <a:t> </a:t>
            </a:r>
            <a:endParaRPr lang="en-US" dirty="0"/>
          </a:p>
          <a:p>
            <a:pPr marL="530352" lvl="0">
              <a:spcBef>
                <a:spcPts val="0"/>
              </a:spcBef>
            </a:pPr>
            <a:r>
              <a:rPr lang="en-US" sz="9600" dirty="0"/>
              <a:t>Improving student achievement by increasing teacher and principal </a:t>
            </a:r>
            <a:r>
              <a:rPr lang="en-US" sz="9600" dirty="0" smtClean="0"/>
              <a:t>effectiveness</a:t>
            </a:r>
            <a:endParaRPr lang="en-US" sz="9600" dirty="0"/>
          </a:p>
          <a:p>
            <a:pPr marL="530352">
              <a:spcBef>
                <a:spcPts val="0"/>
              </a:spcBef>
            </a:pPr>
            <a:endParaRPr lang="en-US" sz="9600" dirty="0"/>
          </a:p>
          <a:p>
            <a:pPr marL="530352" lvl="0">
              <a:spcBef>
                <a:spcPts val="0"/>
              </a:spcBef>
            </a:pPr>
            <a:r>
              <a:rPr lang="en-US" sz="9600" dirty="0"/>
              <a:t>Reforming teacher and principal compensation systems so that teachers and principals are rewarded for increases in student </a:t>
            </a:r>
            <a:r>
              <a:rPr lang="en-US" sz="9600" dirty="0" smtClean="0"/>
              <a:t>achievement</a:t>
            </a:r>
            <a:endParaRPr lang="en-US" sz="9600" dirty="0"/>
          </a:p>
          <a:p>
            <a:pPr marL="530352">
              <a:spcBef>
                <a:spcPts val="0"/>
              </a:spcBef>
            </a:pPr>
            <a:endParaRPr lang="en-US" sz="9600" dirty="0"/>
          </a:p>
          <a:p>
            <a:pPr marL="530352" lvl="0">
              <a:spcBef>
                <a:spcPts val="0"/>
              </a:spcBef>
            </a:pPr>
            <a:r>
              <a:rPr lang="en-US" sz="9600" dirty="0"/>
              <a:t>Increasing the number of effective teachers teaching poor, minority, and disadvantaged students in hard-to-staff </a:t>
            </a:r>
            <a:r>
              <a:rPr lang="en-US" sz="9600" dirty="0" smtClean="0"/>
              <a:t>subjects</a:t>
            </a:r>
            <a:endParaRPr lang="en-US" sz="9600" dirty="0"/>
          </a:p>
          <a:p>
            <a:pPr marL="530352">
              <a:spcBef>
                <a:spcPts val="0"/>
              </a:spcBef>
            </a:pPr>
            <a:endParaRPr lang="en-US" sz="9600" dirty="0"/>
          </a:p>
          <a:p>
            <a:pPr marL="530352" lvl="0">
              <a:spcBef>
                <a:spcPts val="0"/>
              </a:spcBef>
            </a:pPr>
            <a:r>
              <a:rPr lang="en-US" sz="9600" dirty="0"/>
              <a:t>Creating sustainable performance-based compensation </a:t>
            </a:r>
            <a:r>
              <a:rPr lang="en-US" sz="9600" dirty="0" smtClean="0"/>
              <a:t>systems</a:t>
            </a:r>
            <a:endParaRPr lang="en-US" sz="9600" dirty="0"/>
          </a:p>
          <a:p>
            <a:endParaRPr lang="en-US" sz="4400" dirty="0"/>
          </a:p>
        </p:txBody>
      </p:sp>
    </p:spTree>
    <p:extLst>
      <p:ext uri="{BB962C8B-B14F-4D97-AF65-F5344CB8AC3E}">
        <p14:creationId xmlns:p14="http://schemas.microsoft.com/office/powerpoint/2010/main" val="37679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00400"/>
            <a:ext cx="8229600" cy="762000"/>
          </a:xfrm>
        </p:spPr>
        <p:txBody>
          <a:bodyPr/>
          <a:lstStyle/>
          <a:p>
            <a:pPr marL="0" indent="0">
              <a:buNone/>
            </a:pPr>
            <a:r>
              <a:rPr lang="en-US" sz="4000" dirty="0"/>
              <a:t>How does student opinion fit into this?</a:t>
            </a:r>
          </a:p>
          <a:p>
            <a:pPr marL="0" indent="0">
              <a:buNone/>
            </a:pPr>
            <a:endParaRPr lang="en-US" dirty="0"/>
          </a:p>
        </p:txBody>
      </p:sp>
    </p:spTree>
    <p:extLst>
      <p:ext uri="{BB962C8B-B14F-4D97-AF65-F5344CB8AC3E}">
        <p14:creationId xmlns:p14="http://schemas.microsoft.com/office/powerpoint/2010/main" val="39279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4837"/>
            <a:ext cx="8229600" cy="4449763"/>
          </a:xfrm>
        </p:spPr>
        <p:txBody>
          <a:bodyPr/>
          <a:lstStyle/>
          <a:p>
            <a:pPr marL="0" indent="0" algn="ctr">
              <a:spcAft>
                <a:spcPts val="1800"/>
              </a:spcAft>
              <a:buNone/>
            </a:pPr>
            <a:r>
              <a:rPr lang="en-US" sz="2800" b="1" dirty="0"/>
              <a:t>National Board for Professional Teaching Standards</a:t>
            </a:r>
            <a:endParaRPr lang="en-US" sz="4000" b="1" dirty="0"/>
          </a:p>
          <a:p>
            <a:pPr lvl="1">
              <a:buFont typeface="Arial"/>
              <a:buChar char="•"/>
            </a:pPr>
            <a:r>
              <a:rPr lang="en-US" dirty="0"/>
              <a:t>Teacher recognizes individual differences in his/her students</a:t>
            </a:r>
            <a:endParaRPr lang="en-US" sz="4000" dirty="0"/>
          </a:p>
          <a:p>
            <a:pPr lvl="1">
              <a:buFont typeface="Arial"/>
              <a:buChar char="•"/>
            </a:pPr>
            <a:r>
              <a:rPr lang="en-US" dirty="0"/>
              <a:t>Teacher demonstrates an understanding of how students learn</a:t>
            </a:r>
            <a:endParaRPr lang="en-US" sz="4000" dirty="0"/>
          </a:p>
          <a:p>
            <a:pPr lvl="1">
              <a:buFont typeface="Arial"/>
              <a:buChar char="•"/>
            </a:pPr>
            <a:r>
              <a:rPr lang="en-US" dirty="0" smtClean="0"/>
              <a:t>Teacher </a:t>
            </a:r>
            <a:r>
              <a:rPr lang="en-US" dirty="0"/>
              <a:t>treats students equitably and fosters a stimulating and collaborative environment</a:t>
            </a:r>
            <a:r>
              <a:rPr lang="en-US" dirty="0" smtClean="0"/>
              <a:t>…</a:t>
            </a:r>
            <a:endParaRPr lang="en-US" sz="4000" dirty="0"/>
          </a:p>
          <a:p>
            <a:endParaRPr lang="en-US" dirty="0"/>
          </a:p>
        </p:txBody>
      </p:sp>
    </p:spTree>
    <p:extLst>
      <p:ext uri="{BB962C8B-B14F-4D97-AF65-F5344CB8AC3E}">
        <p14:creationId xmlns:p14="http://schemas.microsoft.com/office/powerpoint/2010/main" val="378815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Survey Details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spcBef>
                <a:spcPts val="1200"/>
              </a:spcBef>
            </a:pPr>
            <a:r>
              <a:rPr lang="en-US" sz="2800" dirty="0"/>
              <a:t>Treated as a formal assessment</a:t>
            </a:r>
          </a:p>
          <a:p>
            <a:pPr>
              <a:spcBef>
                <a:spcPts val="1200"/>
              </a:spcBef>
            </a:pPr>
            <a:r>
              <a:rPr lang="en-US" sz="2800" dirty="0"/>
              <a:t>Versions for grades K-2, 3-5, 6-12</a:t>
            </a:r>
          </a:p>
          <a:p>
            <a:pPr>
              <a:spcBef>
                <a:spcPts val="1200"/>
              </a:spcBef>
            </a:pPr>
            <a:r>
              <a:rPr lang="en-US" sz="2800" dirty="0"/>
              <a:t>Online or paper-based</a:t>
            </a:r>
          </a:p>
          <a:p>
            <a:pPr>
              <a:spcBef>
                <a:spcPts val="1200"/>
              </a:spcBef>
            </a:pPr>
            <a:r>
              <a:rPr lang="en-US" sz="2800" dirty="0" smtClean="0"/>
              <a:t>Approximately 20 </a:t>
            </a:r>
            <a:r>
              <a:rPr lang="en-US" sz="2800" dirty="0"/>
              <a:t>minutes to complete, on average</a:t>
            </a:r>
          </a:p>
          <a:p>
            <a:pPr>
              <a:spcBef>
                <a:spcPts val="1200"/>
              </a:spcBef>
            </a:pPr>
            <a:r>
              <a:rPr lang="en-US" sz="2800" dirty="0"/>
              <a:t>Response rates of over 95% are common</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4</a:t>
            </a:fld>
            <a:endParaRPr lang="en-US"/>
          </a:p>
        </p:txBody>
      </p:sp>
    </p:spTree>
    <p:extLst>
      <p:ext uri="{BB962C8B-B14F-4D97-AF65-F5344CB8AC3E}">
        <p14:creationId xmlns:p14="http://schemas.microsoft.com/office/powerpoint/2010/main" val="40348170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spcAft>
                <a:spcPts val="1200"/>
              </a:spcAft>
              <a:buNone/>
            </a:pPr>
            <a:r>
              <a:rPr lang="en-US" dirty="0"/>
              <a:t>Lewiston’s Approach</a:t>
            </a:r>
          </a:p>
          <a:p>
            <a:pPr marL="187452" indent="0" algn="ctr">
              <a:buNone/>
            </a:pPr>
            <a:r>
              <a:rPr lang="en-US" b="1" dirty="0" smtClean="0"/>
              <a:t>2011-2012</a:t>
            </a:r>
            <a:r>
              <a:rPr lang="en-US" dirty="0" smtClean="0"/>
              <a:t> </a:t>
            </a:r>
            <a:endParaRPr lang="en-US" dirty="0"/>
          </a:p>
          <a:p>
            <a:pPr marL="530352"/>
            <a:r>
              <a:rPr lang="en-US" dirty="0" smtClean="0"/>
              <a:t>Focused </a:t>
            </a:r>
            <a:r>
              <a:rPr lang="en-US" dirty="0"/>
              <a:t>on using results as part of National Board work</a:t>
            </a:r>
          </a:p>
          <a:p>
            <a:pPr marL="530352"/>
            <a:r>
              <a:rPr lang="en-US" dirty="0" smtClean="0"/>
              <a:t>Used </a:t>
            </a:r>
            <a:r>
              <a:rPr lang="en-US" dirty="0"/>
              <a:t>administration to focus on logistic processes</a:t>
            </a:r>
          </a:p>
          <a:p>
            <a:pPr marL="530352"/>
            <a:r>
              <a:rPr lang="en-US" dirty="0" smtClean="0"/>
              <a:t>Low stakes</a:t>
            </a:r>
            <a:endParaRPr lang="en-US" dirty="0"/>
          </a:p>
          <a:p>
            <a:endParaRPr lang="en-US" dirty="0"/>
          </a:p>
        </p:txBody>
      </p:sp>
    </p:spTree>
    <p:extLst>
      <p:ext uri="{BB962C8B-B14F-4D97-AF65-F5344CB8AC3E}">
        <p14:creationId xmlns:p14="http://schemas.microsoft.com/office/powerpoint/2010/main" val="134477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lstStyle/>
          <a:p>
            <a:pPr marL="0" indent="0" algn="ctr">
              <a:spcAft>
                <a:spcPts val="1200"/>
              </a:spcAft>
              <a:buNone/>
            </a:pPr>
            <a:r>
              <a:rPr lang="en-US" sz="3600" b="1" dirty="0" smtClean="0"/>
              <a:t>2012-2013</a:t>
            </a:r>
            <a:endParaRPr lang="en-US" sz="3600" b="1" dirty="0"/>
          </a:p>
          <a:p>
            <a:pPr lvl="0"/>
            <a:r>
              <a:rPr lang="en-US" dirty="0" smtClean="0"/>
              <a:t>Trained </a:t>
            </a:r>
            <a:r>
              <a:rPr lang="en-US" dirty="0"/>
              <a:t>teachers through </a:t>
            </a:r>
            <a:r>
              <a:rPr lang="en-US" dirty="0" smtClean="0"/>
              <a:t>teacher </a:t>
            </a:r>
            <a:r>
              <a:rPr lang="en-US" dirty="0"/>
              <a:t>leadership</a:t>
            </a:r>
          </a:p>
          <a:p>
            <a:pPr lvl="0"/>
            <a:r>
              <a:rPr lang="en-US" dirty="0" smtClean="0"/>
              <a:t>Shared </a:t>
            </a:r>
            <a:r>
              <a:rPr lang="en-US" dirty="0"/>
              <a:t>cumulative data for staff analysis</a:t>
            </a:r>
          </a:p>
          <a:p>
            <a:pPr lvl="0"/>
            <a:r>
              <a:rPr lang="en-US" dirty="0"/>
              <a:t>No impact </a:t>
            </a:r>
            <a:r>
              <a:rPr lang="en-US" dirty="0" smtClean="0"/>
              <a:t>on  “scorecards</a:t>
            </a:r>
            <a:r>
              <a:rPr lang="en-US" dirty="0"/>
              <a:t>”</a:t>
            </a:r>
          </a:p>
          <a:p>
            <a:pPr lvl="0"/>
            <a:r>
              <a:rPr lang="en-US" dirty="0"/>
              <a:t>Teachers had more respondents</a:t>
            </a:r>
          </a:p>
          <a:p>
            <a:pPr lvl="0"/>
            <a:r>
              <a:rPr lang="en-US" dirty="0"/>
              <a:t>National and local data used to set targets for local use</a:t>
            </a:r>
          </a:p>
          <a:p>
            <a:endParaRPr lang="en-US" dirty="0"/>
          </a:p>
        </p:txBody>
      </p:sp>
    </p:spTree>
    <p:extLst>
      <p:ext uri="{BB962C8B-B14F-4D97-AF65-F5344CB8AC3E}">
        <p14:creationId xmlns:p14="http://schemas.microsoft.com/office/powerpoint/2010/main" val="11446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143000"/>
          </a:xfrm>
        </p:spPr>
        <p:txBody>
          <a:bodyPr>
            <a:noAutofit/>
          </a:bodyPr>
          <a:lstStyle/>
          <a:p>
            <a:pPr marL="0" indent="0" algn="ctr">
              <a:buNone/>
            </a:pPr>
            <a:r>
              <a:rPr lang="en-US" dirty="0"/>
              <a:t>District and </a:t>
            </a:r>
            <a:r>
              <a:rPr lang="en-US" dirty="0" smtClean="0"/>
              <a:t>National Averages</a:t>
            </a:r>
          </a:p>
          <a:p>
            <a:pPr marL="0" indent="0" algn="ctr">
              <a:buNone/>
            </a:pPr>
            <a:r>
              <a:rPr lang="en-US" sz="2800" dirty="0" smtClean="0"/>
              <a:t>Early Elementary</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802866363"/>
              </p:ext>
            </p:extLst>
          </p:nvPr>
        </p:nvGraphicFramePr>
        <p:xfrm>
          <a:off x="609600" y="3200400"/>
          <a:ext cx="7924800" cy="2703348"/>
        </p:xfrm>
        <a:graphic>
          <a:graphicData uri="http://schemas.openxmlformats.org/drawingml/2006/table">
            <a:tbl>
              <a:tblPr firstRow="1" bandRow="1">
                <a:tableStyleId>{69012ECD-51FC-41F1-AA8D-1B2483CD663E}</a:tableStyleId>
              </a:tblPr>
              <a:tblGrid>
                <a:gridCol w="1752600"/>
                <a:gridCol w="1600200"/>
                <a:gridCol w="1600200"/>
                <a:gridCol w="1524000"/>
                <a:gridCol w="1447800"/>
              </a:tblGrid>
              <a:tr h="703200">
                <a:tc>
                  <a:txBody>
                    <a:bodyPr/>
                    <a:lstStyle/>
                    <a:p>
                      <a:pPr marL="91440" indent="0"/>
                      <a:r>
                        <a:rPr lang="en-US" sz="2800" b="0" dirty="0" smtClean="0"/>
                        <a:t>Date</a:t>
                      </a:r>
                      <a:endParaRPr lang="en-US" sz="2800" b="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Challenge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Captivate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Control</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Clarify</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55320">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2012</a:t>
                      </a:r>
                      <a:endParaRPr lang="en-US" sz="2400" dirty="0">
                        <a:solidFill>
                          <a:srgbClr val="FFFFFF"/>
                        </a:solidFill>
                        <a:effectLst/>
                        <a:latin typeface="Times New Roman"/>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77.7%</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69.3%</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57.4%</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80.1%</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13308">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2013</a:t>
                      </a:r>
                      <a:endParaRPr lang="en-US" sz="2400" dirty="0">
                        <a:solidFill>
                          <a:srgbClr val="FFFFFF"/>
                        </a:solidFill>
                        <a:effectLst/>
                        <a:latin typeface="Times New Roman"/>
                        <a:ea typeface="Calibri"/>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81.1%</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72.4%</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61.7%</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83.6%</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36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effectLst/>
                          <a:latin typeface="Times New Roman"/>
                          <a:ea typeface="Calibri"/>
                          <a:cs typeface="Times New Roman"/>
                        </a:rPr>
                        <a:t>National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effectLst/>
                          <a:latin typeface="Times New Roman"/>
                          <a:ea typeface="Calibri"/>
                          <a:cs typeface="Times New Roman"/>
                        </a:rPr>
                        <a:t>Decile</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6th</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6th</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7th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736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143000"/>
          </a:xfrm>
        </p:spPr>
        <p:txBody>
          <a:bodyPr>
            <a:noAutofit/>
          </a:bodyPr>
          <a:lstStyle/>
          <a:p>
            <a:pPr marL="0" indent="0" algn="ctr">
              <a:buNone/>
            </a:pPr>
            <a:r>
              <a:rPr lang="en-US" dirty="0"/>
              <a:t>District and </a:t>
            </a:r>
            <a:r>
              <a:rPr lang="en-US" dirty="0" smtClean="0"/>
              <a:t>National Averages</a:t>
            </a:r>
          </a:p>
          <a:p>
            <a:pPr marL="0" indent="0" algn="ctr">
              <a:buNone/>
            </a:pPr>
            <a:r>
              <a:rPr lang="en-US" sz="2800" dirty="0" smtClean="0"/>
              <a:t>Elementary</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659800467"/>
              </p:ext>
            </p:extLst>
          </p:nvPr>
        </p:nvGraphicFramePr>
        <p:xfrm>
          <a:off x="609600" y="3200400"/>
          <a:ext cx="7924800" cy="2703348"/>
        </p:xfrm>
        <a:graphic>
          <a:graphicData uri="http://schemas.openxmlformats.org/drawingml/2006/table">
            <a:tbl>
              <a:tblPr firstRow="1" bandRow="1">
                <a:tableStyleId>{69012ECD-51FC-41F1-AA8D-1B2483CD663E}</a:tableStyleId>
              </a:tblPr>
              <a:tblGrid>
                <a:gridCol w="1752600"/>
                <a:gridCol w="1600200"/>
                <a:gridCol w="1600200"/>
                <a:gridCol w="1524000"/>
                <a:gridCol w="1447800"/>
              </a:tblGrid>
              <a:tr h="703200">
                <a:tc>
                  <a:txBody>
                    <a:bodyPr/>
                    <a:lstStyle/>
                    <a:p>
                      <a:pPr marL="91440" indent="0"/>
                      <a:r>
                        <a:rPr lang="en-US" sz="2800" b="0" dirty="0" smtClean="0"/>
                        <a:t>Date</a:t>
                      </a:r>
                      <a:endParaRPr lang="en-US" sz="2800" b="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Challenge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Captivate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Control</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Clarify</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55320">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2012</a:t>
                      </a:r>
                      <a:endParaRPr lang="en-US" sz="2400" dirty="0">
                        <a:solidFill>
                          <a:srgbClr val="FFFFFF"/>
                        </a:solidFill>
                        <a:effectLst/>
                        <a:latin typeface="Times New Roman"/>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72.3%</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61.0%</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50.1%</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kern="1200" dirty="0" smtClean="0">
                          <a:solidFill>
                            <a:srgbClr val="FFFFFF"/>
                          </a:solidFill>
                          <a:latin typeface="Times New Roman"/>
                          <a:ea typeface="+mn-ea"/>
                          <a:cs typeface="Times New Roman"/>
                        </a:rPr>
                        <a:t>79.3%</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13308">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2013</a:t>
                      </a:r>
                      <a:endParaRPr lang="en-US" sz="2400" dirty="0">
                        <a:solidFill>
                          <a:srgbClr val="FFFFFF"/>
                        </a:solidFill>
                        <a:effectLst/>
                        <a:latin typeface="Times New Roman"/>
                        <a:ea typeface="Calibri"/>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78.3%</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61.1%</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55.0%</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kern="1200" dirty="0" smtClean="0">
                          <a:solidFill>
                            <a:srgbClr val="FFFFFF"/>
                          </a:solidFill>
                          <a:latin typeface="Times New Roman"/>
                          <a:ea typeface="+mn-ea"/>
                          <a:cs typeface="Times New Roman"/>
                        </a:rPr>
                        <a:t>79.9%</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36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effectLst/>
                          <a:latin typeface="Times New Roman"/>
                          <a:ea typeface="Calibri"/>
                          <a:cs typeface="Times New Roman"/>
                        </a:rPr>
                        <a:t>National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effectLst/>
                          <a:latin typeface="Times New Roman"/>
                          <a:ea typeface="Calibri"/>
                          <a:cs typeface="Times New Roman"/>
                        </a:rPr>
                        <a:t>Decile</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5th </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5th</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8th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kern="1200" dirty="0" smtClean="0">
                          <a:solidFill>
                            <a:srgbClr val="FFFFFF"/>
                          </a:solidFill>
                          <a:latin typeface="Times New Roman"/>
                          <a:ea typeface="+mn-ea"/>
                          <a:cs typeface="Times New Roman"/>
                        </a:rPr>
                        <a:t>5th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89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143000"/>
          </a:xfrm>
        </p:spPr>
        <p:txBody>
          <a:bodyPr>
            <a:noAutofit/>
          </a:bodyPr>
          <a:lstStyle/>
          <a:p>
            <a:pPr marL="0" indent="0" algn="ctr">
              <a:buNone/>
            </a:pPr>
            <a:r>
              <a:rPr lang="en-US" dirty="0"/>
              <a:t>District and </a:t>
            </a:r>
            <a:r>
              <a:rPr lang="en-US" dirty="0" smtClean="0"/>
              <a:t>National Averages</a:t>
            </a:r>
          </a:p>
          <a:p>
            <a:pPr marL="0" indent="0" algn="ctr">
              <a:buNone/>
            </a:pPr>
            <a:r>
              <a:rPr lang="en-US" sz="2800" dirty="0" smtClean="0"/>
              <a:t>Grades 7-12</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97662358"/>
              </p:ext>
            </p:extLst>
          </p:nvPr>
        </p:nvGraphicFramePr>
        <p:xfrm>
          <a:off x="609600" y="3200400"/>
          <a:ext cx="7924800" cy="2703348"/>
        </p:xfrm>
        <a:graphic>
          <a:graphicData uri="http://schemas.openxmlformats.org/drawingml/2006/table">
            <a:tbl>
              <a:tblPr firstRow="1" bandRow="1">
                <a:tableStyleId>{69012ECD-51FC-41F1-AA8D-1B2483CD663E}</a:tableStyleId>
              </a:tblPr>
              <a:tblGrid>
                <a:gridCol w="1752600"/>
                <a:gridCol w="1600200"/>
                <a:gridCol w="1600200"/>
                <a:gridCol w="1524000"/>
                <a:gridCol w="1447800"/>
              </a:tblGrid>
              <a:tr h="703200">
                <a:tc>
                  <a:txBody>
                    <a:bodyPr/>
                    <a:lstStyle/>
                    <a:p>
                      <a:pPr marL="91440" indent="0"/>
                      <a:r>
                        <a:rPr lang="en-US" sz="2800" b="0" dirty="0" smtClean="0"/>
                        <a:t>Date</a:t>
                      </a:r>
                      <a:endParaRPr lang="en-US" sz="2800" b="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Challenge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Captivate</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Control</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r>
                        <a:rPr lang="en-US" sz="2400" dirty="0" smtClean="0"/>
                        <a:t>Clarify</a:t>
                      </a:r>
                      <a:endParaRPr lang="en-US" sz="2400" dirty="0"/>
                    </a:p>
                  </a:txBody>
                  <a:tcPr anchor="ctr" anchorCtr="1">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55320">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2012</a:t>
                      </a:r>
                      <a:endParaRPr lang="en-US" sz="2400" dirty="0">
                        <a:solidFill>
                          <a:srgbClr val="FFFFFF"/>
                        </a:solidFill>
                        <a:effectLst/>
                        <a:latin typeface="Times New Roman"/>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91440" indent="0" algn="ctr">
                        <a:lnSpc>
                          <a:spcPct val="90000"/>
                        </a:lnSpc>
                        <a:spcAft>
                          <a:spcPts val="600"/>
                        </a:spcAft>
                      </a:pPr>
                      <a:r>
                        <a:rPr lang="en-US" sz="2400" dirty="0" smtClean="0">
                          <a:solidFill>
                            <a:srgbClr val="FFFFFF"/>
                          </a:solidFill>
                          <a:latin typeface="Times New Roman"/>
                          <a:cs typeface="Times New Roman"/>
                        </a:rPr>
                        <a:t>67.1%</a:t>
                      </a:r>
                      <a:endParaRPr lang="en-US" sz="2400" dirty="0">
                        <a:solidFill>
                          <a:srgbClr val="FFFFFF"/>
                        </a:solidFill>
                        <a:latin typeface="Times New Roman"/>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57.9%</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55.8%</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66.3%</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13308">
                <a:tc>
                  <a:txBody>
                    <a:bodyPr/>
                    <a:lstStyle/>
                    <a:p>
                      <a:pPr marL="91440" marR="0" indent="0" algn="ctr">
                        <a:lnSpc>
                          <a:spcPct val="90000"/>
                        </a:lnSpc>
                        <a:spcBef>
                          <a:spcPts val="0"/>
                        </a:spcBef>
                        <a:spcAft>
                          <a:spcPts val="600"/>
                        </a:spcAft>
                      </a:pPr>
                      <a:r>
                        <a:rPr lang="en-US" sz="2400" dirty="0" smtClean="0">
                          <a:solidFill>
                            <a:srgbClr val="FFFFFF"/>
                          </a:solidFill>
                          <a:effectLst/>
                          <a:latin typeface="Times New Roman"/>
                          <a:ea typeface="Calibri"/>
                          <a:cs typeface="Times New Roman"/>
                        </a:rPr>
                        <a:t>LPS 2013</a:t>
                      </a:r>
                      <a:endParaRPr lang="en-US" sz="2400" dirty="0">
                        <a:solidFill>
                          <a:srgbClr val="FFFFFF"/>
                        </a:solidFill>
                        <a:effectLst/>
                        <a:latin typeface="Times New Roman"/>
                        <a:ea typeface="Calibri"/>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2400" kern="1200" dirty="0" smtClean="0">
                          <a:solidFill>
                            <a:srgbClr val="FFFFFF"/>
                          </a:solidFill>
                          <a:latin typeface="Times New Roman"/>
                          <a:ea typeface="+mn-ea"/>
                          <a:cs typeface="Times New Roman"/>
                        </a:rPr>
                        <a:t>71.4%</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61.2%</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61.2%</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67.8%</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6368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FFFF"/>
                          </a:solidFill>
                          <a:effectLst/>
                          <a:latin typeface="Times New Roman"/>
                          <a:ea typeface="Calibri"/>
                          <a:cs typeface="Times New Roman"/>
                        </a:rPr>
                        <a:t>National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FFFF"/>
                          </a:solidFill>
                          <a:effectLst/>
                          <a:latin typeface="Times New Roman"/>
                          <a:ea typeface="Calibri"/>
                          <a:cs typeface="Times New Roman"/>
                        </a:rPr>
                        <a:t>Decile</a:t>
                      </a:r>
                      <a:endParaRPr lang="en-US" sz="2400" dirty="0" smtClean="0">
                        <a:solidFill>
                          <a:srgbClr val="FFFFFF"/>
                        </a:solidFill>
                        <a:effectLst/>
                        <a:latin typeface="Times New Roman"/>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6th</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7th</a:t>
                      </a:r>
                      <a:endParaRPr lang="en-US" sz="2400" kern="1200" dirty="0">
                        <a:solidFill>
                          <a:srgbClr val="FFFFFF"/>
                        </a:solidFill>
                        <a:latin typeface="Times New Roman"/>
                        <a:ea typeface="+mn-ea"/>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algn="ctr" defTabSz="914400" rtl="0" eaLnBrk="1" latinLnBrk="0" hangingPunct="1"/>
                      <a:r>
                        <a:rPr lang="en-US" sz="2400" kern="1200" dirty="0" smtClean="0">
                          <a:solidFill>
                            <a:srgbClr val="FFFFFF"/>
                          </a:solidFill>
                          <a:latin typeface="Times New Roman"/>
                          <a:ea typeface="+mn-ea"/>
                          <a:cs typeface="Times New Roman"/>
                        </a:rPr>
                        <a:t>8th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marL="0" indent="0" algn="ctr" defTabSz="914400" rtl="0" eaLnBrk="1" latinLnBrk="0" hangingPunct="1">
                        <a:lnSpc>
                          <a:spcPct val="90000"/>
                        </a:lnSpc>
                        <a:spcAft>
                          <a:spcPts val="600"/>
                        </a:spcAft>
                      </a:pPr>
                      <a:r>
                        <a:rPr lang="en-US" sz="2400" kern="1200" dirty="0" smtClean="0">
                          <a:solidFill>
                            <a:srgbClr val="FFFFFF"/>
                          </a:solidFill>
                          <a:latin typeface="Times New Roman"/>
                          <a:ea typeface="+mn-ea"/>
                          <a:cs typeface="Times New Roman"/>
                        </a:rPr>
                        <a:t>6th</a:t>
                      </a:r>
                      <a:endParaRPr lang="en-US" sz="2400" kern="1200" dirty="0">
                        <a:solidFill>
                          <a:srgbClr val="FFFFFF"/>
                        </a:solidFill>
                        <a:latin typeface="Times New Roman"/>
                        <a:ea typeface="+mn-ea"/>
                        <a:cs typeface="Times New Roman"/>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590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spcAft>
                <a:spcPts val="1200"/>
              </a:spcAft>
              <a:buNone/>
            </a:pPr>
            <a:r>
              <a:rPr lang="en-US" sz="3600" dirty="0"/>
              <a:t>Challenges</a:t>
            </a:r>
          </a:p>
          <a:p>
            <a:pPr marL="530352" lvl="0">
              <a:spcAft>
                <a:spcPts val="600"/>
              </a:spcAft>
            </a:pPr>
            <a:r>
              <a:rPr lang="en-US" dirty="0"/>
              <a:t>Logistical</a:t>
            </a:r>
          </a:p>
          <a:p>
            <a:pPr marL="530352" lvl="0">
              <a:spcAft>
                <a:spcPts val="600"/>
              </a:spcAft>
            </a:pPr>
            <a:r>
              <a:rPr lang="en-US" dirty="0"/>
              <a:t>Challenging populations</a:t>
            </a:r>
          </a:p>
          <a:p>
            <a:pPr marL="530352" lvl="0">
              <a:spcAft>
                <a:spcPts val="600"/>
              </a:spcAft>
            </a:pPr>
            <a:r>
              <a:rPr lang="en-US" dirty="0"/>
              <a:t>Technology</a:t>
            </a:r>
          </a:p>
          <a:p>
            <a:pPr marL="530352" lvl="0">
              <a:spcAft>
                <a:spcPts val="600"/>
              </a:spcAft>
            </a:pPr>
            <a:r>
              <a:rPr lang="en-US" dirty="0"/>
              <a:t>Perceived accuracy</a:t>
            </a:r>
          </a:p>
          <a:p>
            <a:pPr marL="530352" lvl="0">
              <a:spcAft>
                <a:spcPts val="600"/>
              </a:spcAft>
            </a:pPr>
            <a:r>
              <a:rPr lang="en-US" dirty="0"/>
              <a:t>Too many </a:t>
            </a:r>
            <a:r>
              <a:rPr lang="en-US" dirty="0" smtClean="0"/>
              <a:t>surveys</a:t>
            </a:r>
            <a:endParaRPr lang="en-US" dirty="0"/>
          </a:p>
        </p:txBody>
      </p:sp>
    </p:spTree>
    <p:extLst>
      <p:ext uri="{BB962C8B-B14F-4D97-AF65-F5344CB8AC3E}">
        <p14:creationId xmlns:p14="http://schemas.microsoft.com/office/powerpoint/2010/main" val="1015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spcAft>
                <a:spcPts val="1200"/>
              </a:spcAft>
              <a:buNone/>
            </a:pPr>
            <a:r>
              <a:rPr lang="en-US" sz="3600" dirty="0"/>
              <a:t>Added </a:t>
            </a:r>
            <a:r>
              <a:rPr lang="en-US" sz="3600" dirty="0" smtClean="0"/>
              <a:t>Values</a:t>
            </a:r>
            <a:endParaRPr lang="en-US" sz="3600" dirty="0"/>
          </a:p>
          <a:p>
            <a:pPr marL="530352" lvl="0">
              <a:spcAft>
                <a:spcPts val="600"/>
              </a:spcAft>
            </a:pPr>
            <a:r>
              <a:rPr lang="en-US" dirty="0"/>
              <a:t>Teacher reflection</a:t>
            </a:r>
          </a:p>
          <a:p>
            <a:pPr marL="530352" lvl="0">
              <a:spcAft>
                <a:spcPts val="600"/>
              </a:spcAft>
            </a:pPr>
            <a:r>
              <a:rPr lang="en-US" dirty="0"/>
              <a:t>Professional development</a:t>
            </a:r>
          </a:p>
          <a:p>
            <a:pPr marL="530352" lvl="0">
              <a:spcAft>
                <a:spcPts val="600"/>
              </a:spcAft>
            </a:pPr>
            <a:r>
              <a:rPr lang="en-US" dirty="0"/>
              <a:t>Teachers digging more deeply into the data</a:t>
            </a:r>
          </a:p>
          <a:p>
            <a:pPr marL="530352" lvl="0">
              <a:spcAft>
                <a:spcPts val="600"/>
              </a:spcAft>
            </a:pPr>
            <a:r>
              <a:rPr lang="en-US" dirty="0" smtClean="0"/>
              <a:t>Student </a:t>
            </a:r>
            <a:r>
              <a:rPr lang="en-US" dirty="0"/>
              <a:t>voice</a:t>
            </a:r>
          </a:p>
          <a:p>
            <a:pPr marL="530352" lvl="0">
              <a:spcAft>
                <a:spcPts val="600"/>
              </a:spcAft>
            </a:pPr>
            <a:r>
              <a:rPr lang="en-US" dirty="0"/>
              <a:t>Driving individual and school change</a:t>
            </a:r>
          </a:p>
          <a:p>
            <a:endParaRPr lang="en-US" dirty="0"/>
          </a:p>
        </p:txBody>
      </p:sp>
    </p:spTree>
    <p:extLst>
      <p:ext uri="{BB962C8B-B14F-4D97-AF65-F5344CB8AC3E}">
        <p14:creationId xmlns:p14="http://schemas.microsoft.com/office/powerpoint/2010/main" val="202820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73563"/>
          </a:xfrm>
        </p:spPr>
        <p:txBody>
          <a:bodyPr>
            <a:normAutofit fontScale="77500" lnSpcReduction="20000"/>
          </a:bodyPr>
          <a:lstStyle/>
          <a:p>
            <a:pPr marL="0" indent="0" algn="ctr">
              <a:spcAft>
                <a:spcPts val="1800"/>
              </a:spcAft>
              <a:buNone/>
            </a:pPr>
            <a:r>
              <a:rPr lang="en-US" sz="3900" dirty="0"/>
              <a:t>Changes we’ve </a:t>
            </a:r>
            <a:r>
              <a:rPr lang="en-US" sz="3900" dirty="0" smtClean="0"/>
              <a:t>made</a:t>
            </a:r>
            <a:endParaRPr lang="en-US" sz="3900" dirty="0"/>
          </a:p>
          <a:p>
            <a:pPr marL="530352" lvl="0">
              <a:spcAft>
                <a:spcPts val="600"/>
              </a:spcAft>
            </a:pPr>
            <a:r>
              <a:rPr lang="en-US" dirty="0"/>
              <a:t>Better </a:t>
            </a:r>
            <a:r>
              <a:rPr lang="en-US" dirty="0" smtClean="0"/>
              <a:t>professional development, </a:t>
            </a:r>
            <a:r>
              <a:rPr lang="en-US" dirty="0"/>
              <a:t>inclusion in New Teacher Induction</a:t>
            </a:r>
          </a:p>
          <a:p>
            <a:pPr marL="530352" lvl="0">
              <a:spcAft>
                <a:spcPts val="600"/>
              </a:spcAft>
            </a:pPr>
            <a:r>
              <a:rPr lang="en-US" dirty="0"/>
              <a:t>Including s</a:t>
            </a:r>
            <a:r>
              <a:rPr lang="en-US" dirty="0" smtClean="0"/>
              <a:t>chool </a:t>
            </a:r>
            <a:r>
              <a:rPr lang="en-US" dirty="0"/>
              <a:t>cumulative results as in administrator evaluation</a:t>
            </a:r>
          </a:p>
          <a:p>
            <a:pPr marL="530352" lvl="0">
              <a:spcAft>
                <a:spcPts val="600"/>
              </a:spcAft>
            </a:pPr>
            <a:r>
              <a:rPr lang="en-US" dirty="0"/>
              <a:t>An alternate survey for </a:t>
            </a:r>
            <a:r>
              <a:rPr lang="en-US" dirty="0" smtClean="0"/>
              <a:t>instructional </a:t>
            </a:r>
            <a:r>
              <a:rPr lang="en-US" dirty="0"/>
              <a:t>staff who do not work directly with </a:t>
            </a:r>
            <a:r>
              <a:rPr lang="en-US" dirty="0" smtClean="0"/>
              <a:t>students</a:t>
            </a:r>
          </a:p>
          <a:p>
            <a:pPr marL="530352">
              <a:spcAft>
                <a:spcPts val="600"/>
              </a:spcAft>
            </a:pPr>
            <a:r>
              <a:rPr lang="en-US" dirty="0"/>
              <a:t>Encouraging staff to consider results in their professional goal </a:t>
            </a:r>
            <a:r>
              <a:rPr lang="en-US" dirty="0" smtClean="0"/>
              <a:t>setting</a:t>
            </a:r>
          </a:p>
          <a:p>
            <a:pPr marL="530352">
              <a:spcAft>
                <a:spcPts val="600"/>
              </a:spcAft>
            </a:pPr>
            <a:r>
              <a:rPr lang="en-US" dirty="0" smtClean="0"/>
              <a:t>Comparable administrator survey by staff</a:t>
            </a:r>
          </a:p>
          <a:p>
            <a:pPr marL="530352">
              <a:spcAft>
                <a:spcPts val="600"/>
              </a:spcAft>
            </a:pPr>
            <a:endParaRPr lang="en-US" dirty="0"/>
          </a:p>
          <a:p>
            <a:endParaRPr lang="en-US" dirty="0"/>
          </a:p>
        </p:txBody>
      </p:sp>
    </p:spTree>
    <p:extLst>
      <p:ext uri="{BB962C8B-B14F-4D97-AF65-F5344CB8AC3E}">
        <p14:creationId xmlns:p14="http://schemas.microsoft.com/office/powerpoint/2010/main" val="42028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ctr">
              <a:spcAft>
                <a:spcPts val="1800"/>
              </a:spcAft>
              <a:buNone/>
            </a:pPr>
            <a:r>
              <a:rPr lang="en-US" sz="3600" dirty="0"/>
              <a:t>Concerns to still </a:t>
            </a:r>
            <a:r>
              <a:rPr lang="en-US" sz="3600" dirty="0" smtClean="0"/>
              <a:t>address</a:t>
            </a:r>
            <a:endParaRPr lang="en-US" sz="3600" dirty="0"/>
          </a:p>
          <a:p>
            <a:pPr marL="530352" lvl="0">
              <a:spcAft>
                <a:spcPts val="600"/>
              </a:spcAft>
            </a:pPr>
            <a:r>
              <a:rPr lang="en-US" dirty="0"/>
              <a:t>Length and reading level of the 7-12 survey</a:t>
            </a:r>
          </a:p>
          <a:p>
            <a:pPr marL="530352" lvl="0">
              <a:spcAft>
                <a:spcPts val="600"/>
              </a:spcAft>
            </a:pPr>
            <a:r>
              <a:rPr lang="en-US" dirty="0" smtClean="0"/>
              <a:t>English </a:t>
            </a:r>
            <a:r>
              <a:rPr lang="en-US" dirty="0"/>
              <a:t>Language Learners</a:t>
            </a:r>
          </a:p>
          <a:p>
            <a:pPr marL="530352" lvl="0">
              <a:spcAft>
                <a:spcPts val="600"/>
              </a:spcAft>
            </a:pPr>
            <a:r>
              <a:rPr lang="en-US" dirty="0"/>
              <a:t>Actual cost</a:t>
            </a:r>
          </a:p>
          <a:p>
            <a:pPr marL="530352" lvl="0">
              <a:spcAft>
                <a:spcPts val="600"/>
              </a:spcAft>
            </a:pPr>
            <a:r>
              <a:rPr lang="en-US" dirty="0"/>
              <a:t>Time to schedule and arrange</a:t>
            </a:r>
          </a:p>
          <a:p>
            <a:pPr marL="530352" lvl="0">
              <a:spcAft>
                <a:spcPts val="600"/>
              </a:spcAft>
            </a:pPr>
            <a:r>
              <a:rPr lang="en-US" dirty="0"/>
              <a:t>Teachers in nontraditional settings </a:t>
            </a:r>
          </a:p>
          <a:p>
            <a:pPr marL="530352" lvl="0">
              <a:spcAft>
                <a:spcPts val="600"/>
              </a:spcAft>
            </a:pPr>
            <a:r>
              <a:rPr lang="en-US" dirty="0"/>
              <a:t>Need for students to take survey multiple times</a:t>
            </a:r>
          </a:p>
          <a:p>
            <a:endParaRPr lang="en-US" dirty="0"/>
          </a:p>
        </p:txBody>
      </p:sp>
    </p:spTree>
    <p:extLst>
      <p:ext uri="{BB962C8B-B14F-4D97-AF65-F5344CB8AC3E}">
        <p14:creationId xmlns:p14="http://schemas.microsoft.com/office/powerpoint/2010/main" val="174616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7010400" cy="4648200"/>
          </a:xfrm>
          <a:solidFill>
            <a:schemeClr val="tx2">
              <a:lumMod val="20000"/>
              <a:lumOff val="80000"/>
            </a:schemeClr>
          </a:solidFill>
        </p:spPr>
        <p:txBody>
          <a:bodyPr>
            <a:normAutofit/>
          </a:bodyPr>
          <a:lstStyle/>
          <a:p>
            <a:r>
              <a:rPr lang="en-US" dirty="0" smtClean="0">
                <a:solidFill>
                  <a:schemeClr val="tx1"/>
                </a:solidFill>
                <a:hlinkClick r:id="rId2"/>
              </a:rPr>
              <a:t>www.lewistonpublicschools.org</a:t>
            </a:r>
            <a:endParaRPr lang="en-US" dirty="0" smtClean="0">
              <a:solidFill>
                <a:schemeClr val="tx1"/>
              </a:solidFill>
            </a:endParaRPr>
          </a:p>
          <a:p>
            <a:r>
              <a:rPr lang="en-US" dirty="0" smtClean="0">
                <a:solidFill>
                  <a:schemeClr val="tx1"/>
                </a:solidFill>
                <a:hlinkClick r:id="rId3"/>
              </a:rPr>
              <a:t>www.cambridgeeducationgroup.com</a:t>
            </a:r>
            <a:endParaRPr lang="en-US" dirty="0" smtClean="0">
              <a:solidFill>
                <a:schemeClr val="tx1"/>
              </a:solidFill>
            </a:endParaRPr>
          </a:p>
          <a:p>
            <a:pPr marL="0" indent="0" algn="ctr">
              <a:buNone/>
            </a:pPr>
            <a:endParaRPr lang="en-US" sz="2000" u="sng" dirty="0" smtClean="0"/>
          </a:p>
          <a:p>
            <a:pPr marL="0" indent="0" algn="ctr">
              <a:buNone/>
            </a:pPr>
            <a:r>
              <a:rPr lang="en-US" sz="2000" u="sng" dirty="0" smtClean="0">
                <a:solidFill>
                  <a:schemeClr val="tx1"/>
                </a:solidFill>
              </a:rPr>
              <a:t>Presenters</a:t>
            </a:r>
          </a:p>
          <a:p>
            <a:pPr marL="0" indent="0" algn="ctr">
              <a:buNone/>
            </a:pPr>
            <a:r>
              <a:rPr lang="en-US" sz="2000" dirty="0" smtClean="0">
                <a:solidFill>
                  <a:schemeClr val="tx1"/>
                </a:solidFill>
              </a:rPr>
              <a:t>Karen P Paquette, Assistant Principal</a:t>
            </a:r>
          </a:p>
          <a:p>
            <a:pPr marL="0" indent="0" algn="ctr">
              <a:buNone/>
            </a:pPr>
            <a:r>
              <a:rPr lang="en-US" sz="2000" dirty="0" smtClean="0">
                <a:solidFill>
                  <a:schemeClr val="tx1"/>
                </a:solidFill>
              </a:rPr>
              <a:t>Lewiston Middle School</a:t>
            </a:r>
          </a:p>
          <a:p>
            <a:pPr marL="0" indent="0" algn="ctr">
              <a:buNone/>
            </a:pPr>
            <a:r>
              <a:rPr lang="en-US" sz="2000" dirty="0" smtClean="0">
                <a:hlinkClick r:id="rId4"/>
              </a:rPr>
              <a:t>kpaquette@lewistonpublicschool.org</a:t>
            </a:r>
            <a:endParaRPr lang="en-US" sz="2000" dirty="0" smtClean="0"/>
          </a:p>
          <a:p>
            <a:pPr marL="0" indent="0" algn="ctr">
              <a:buNone/>
            </a:pPr>
            <a:endParaRPr lang="en-US" sz="1400" dirty="0" smtClean="0"/>
          </a:p>
          <a:p>
            <a:pPr marL="0" indent="0" algn="ctr">
              <a:buNone/>
            </a:pPr>
            <a:r>
              <a:rPr lang="en-US" sz="2000" dirty="0" smtClean="0">
                <a:solidFill>
                  <a:schemeClr val="tx1"/>
                </a:solidFill>
              </a:rPr>
              <a:t>Susan B Martin,</a:t>
            </a:r>
            <a:r>
              <a:rPr lang="en-US" sz="2000" dirty="0">
                <a:solidFill>
                  <a:schemeClr val="tx1"/>
                </a:solidFill>
              </a:rPr>
              <a:t> </a:t>
            </a:r>
            <a:r>
              <a:rPr lang="en-US" sz="2000" dirty="0" smtClean="0">
                <a:solidFill>
                  <a:schemeClr val="tx1"/>
                </a:solidFill>
              </a:rPr>
              <a:t>Chief Academic Officer</a:t>
            </a:r>
          </a:p>
          <a:p>
            <a:pPr marL="0" indent="0" algn="ctr">
              <a:buNone/>
            </a:pPr>
            <a:r>
              <a:rPr lang="en-US" sz="2000" dirty="0" smtClean="0">
                <a:solidFill>
                  <a:schemeClr val="tx1"/>
                </a:solidFill>
              </a:rPr>
              <a:t>Lewiston Public Schools</a:t>
            </a:r>
          </a:p>
          <a:p>
            <a:pPr marL="0" indent="0" algn="ctr">
              <a:buNone/>
            </a:pPr>
            <a:r>
              <a:rPr lang="en-US" sz="2000" dirty="0" smtClean="0">
                <a:hlinkClick r:id="rId5"/>
              </a:rPr>
              <a:t>smartin@lewistonpublicschools.org</a:t>
            </a:r>
            <a:endParaRPr lang="en-US" sz="2000" dirty="0" smtClean="0"/>
          </a:p>
          <a:p>
            <a:pPr marL="0" indent="0">
              <a:buNone/>
            </a:pPr>
            <a:endParaRPr lang="en-US" sz="2000" dirty="0" smtClean="0"/>
          </a:p>
          <a:p>
            <a:endParaRPr lang="en-US" dirty="0"/>
          </a:p>
        </p:txBody>
      </p:sp>
    </p:spTree>
    <p:extLst>
      <p:ext uri="{BB962C8B-B14F-4D97-AF65-F5344CB8AC3E}">
        <p14:creationId xmlns:p14="http://schemas.microsoft.com/office/powerpoint/2010/main" val="23801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343400"/>
          </a:xfrm>
        </p:spPr>
        <p:txBody>
          <a:bodyPr>
            <a:normAutofit/>
          </a:bodyPr>
          <a:lstStyle/>
          <a:p>
            <a:r>
              <a:rPr lang="en-US" b="1" dirty="0" smtClean="0">
                <a:solidFill>
                  <a:srgbClr val="0070C0"/>
                </a:solidFill>
                <a:latin typeface="Amienne" pitchFamily="82" charset="0"/>
              </a:rPr>
              <a:t/>
            </a:r>
            <a:br>
              <a:rPr lang="en-US" b="1" dirty="0" smtClean="0">
                <a:solidFill>
                  <a:srgbClr val="0070C0"/>
                </a:solidFill>
                <a:latin typeface="Amienne" pitchFamily="82" charset="0"/>
              </a:rPr>
            </a:br>
            <a:endParaRPr lang="en-US" sz="6000" b="1" dirty="0">
              <a:solidFill>
                <a:srgbClr val="0070C0"/>
              </a:solidFill>
              <a:latin typeface="Amienne" pitchFamily="82" charset="0"/>
            </a:endParaRPr>
          </a:p>
        </p:txBody>
      </p:sp>
      <p:pic>
        <p:nvPicPr>
          <p:cNvPr id="5" name="Content Placeholder 7"/>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38200" y="1219200"/>
            <a:ext cx="7274040" cy="5313924"/>
          </a:xfrm>
        </p:spPr>
      </p:pic>
      <p:sp>
        <p:nvSpPr>
          <p:cNvPr id="4" name="Title 1"/>
          <p:cNvSpPr txBox="1">
            <a:spLocks/>
          </p:cNvSpPr>
          <p:nvPr/>
        </p:nvSpPr>
        <p:spPr>
          <a:xfrm>
            <a:off x="248204" y="200025"/>
            <a:ext cx="8895796"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0070C0"/>
                </a:solidFill>
              </a:rPr>
              <a:t>Dozens of districts and several states have included Tripod survey assessments in their teacher evaluation systems.</a:t>
            </a:r>
          </a:p>
        </p:txBody>
      </p:sp>
      <p:sp>
        <p:nvSpPr>
          <p:cNvPr id="3" name="Date Placeholder 2"/>
          <p:cNvSpPr>
            <a:spLocks noGrp="1"/>
          </p:cNvSpPr>
          <p:nvPr>
            <p:ph type="dt" sz="half" idx="10"/>
          </p:nvPr>
        </p:nvSpPr>
        <p:spPr/>
        <p:txBody>
          <a:bodyPr/>
          <a:lstStyle/>
          <a:p>
            <a:r>
              <a:rPr lang="en-US" smtClean="0"/>
              <a:t>1/17/2014</a:t>
            </a:r>
            <a:endParaRPr lang="en-US"/>
          </a:p>
        </p:txBody>
      </p:sp>
      <p:sp>
        <p:nvSpPr>
          <p:cNvPr id="6" name="Footer Placeholder 5"/>
          <p:cNvSpPr>
            <a:spLocks noGrp="1"/>
          </p:cNvSpPr>
          <p:nvPr>
            <p:ph type="ftr" sz="quarter" idx="11"/>
          </p:nvPr>
        </p:nvSpPr>
        <p:spPr/>
        <p:txBody>
          <a:bodyPr/>
          <a:lstStyle/>
          <a:p>
            <a:r>
              <a:rPr lang="en-US" smtClean="0"/>
              <a:t>©2014 The Tripod Project</a:t>
            </a:r>
            <a:endParaRPr lang="en-US"/>
          </a:p>
        </p:txBody>
      </p:sp>
      <p:sp>
        <p:nvSpPr>
          <p:cNvPr id="7" name="Slide Number Placeholder 6"/>
          <p:cNvSpPr>
            <a:spLocks noGrp="1"/>
          </p:cNvSpPr>
          <p:nvPr>
            <p:ph type="sldNum" sz="quarter" idx="12"/>
          </p:nvPr>
        </p:nvSpPr>
        <p:spPr/>
        <p:txBody>
          <a:bodyPr/>
          <a:lstStyle/>
          <a:p>
            <a:fld id="{D7D7A939-F070-411A-99CE-E57122B0B825}" type="slidenum">
              <a:rPr lang="en-US" smtClean="0"/>
              <a:pPr/>
              <a:t>5</a:t>
            </a:fld>
            <a:endParaRPr lang="en-US"/>
          </a:p>
        </p:txBody>
      </p:sp>
    </p:spTree>
    <p:extLst>
      <p:ext uri="{BB962C8B-B14F-4D97-AF65-F5344CB8AC3E}">
        <p14:creationId xmlns:p14="http://schemas.microsoft.com/office/powerpoint/2010/main" val="390091859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Three Key Messages</a:t>
            </a:r>
            <a:r>
              <a:rPr lang="en-US" sz="3600" dirty="0"/>
              <a:t/>
            </a:r>
            <a:br>
              <a:rPr lang="en-US" sz="3600" dirty="0"/>
            </a:br>
            <a:endParaRPr lang="en-US" sz="3600" dirty="0"/>
          </a:p>
        </p:txBody>
      </p:sp>
      <p:sp>
        <p:nvSpPr>
          <p:cNvPr id="3" name="Content Placeholder 2"/>
          <p:cNvSpPr>
            <a:spLocks noGrp="1"/>
          </p:cNvSpPr>
          <p:nvPr>
            <p:ph idx="1"/>
          </p:nvPr>
        </p:nvSpPr>
        <p:spPr/>
        <p:txBody>
          <a:bodyPr>
            <a:normAutofit/>
          </a:bodyPr>
          <a:lstStyle/>
          <a:p>
            <a:pPr>
              <a:spcBef>
                <a:spcPts val="1200"/>
              </a:spcBef>
            </a:pPr>
            <a:r>
              <a:rPr lang="en-US" sz="3600" dirty="0"/>
              <a:t>Students are good observers</a:t>
            </a:r>
          </a:p>
          <a:p>
            <a:pPr>
              <a:spcBef>
                <a:spcPts val="1200"/>
              </a:spcBef>
            </a:pPr>
            <a:r>
              <a:rPr lang="en-US" sz="3600" dirty="0">
                <a:solidFill>
                  <a:schemeClr val="bg1">
                    <a:lumMod val="75000"/>
                  </a:schemeClr>
                </a:solidFill>
              </a:rPr>
              <a:t>There is variation in teaching quality</a:t>
            </a:r>
          </a:p>
          <a:p>
            <a:pPr>
              <a:spcBef>
                <a:spcPts val="1200"/>
              </a:spcBef>
            </a:pPr>
            <a:r>
              <a:rPr lang="en-US" sz="3600" dirty="0">
                <a:solidFill>
                  <a:schemeClr val="bg1">
                    <a:lumMod val="75000"/>
                  </a:schemeClr>
                </a:solidFill>
              </a:rPr>
              <a:t>Our purpose must be professional growth of all educators</a:t>
            </a:r>
          </a:p>
          <a:p>
            <a:pPr marL="0" indent="0">
              <a:buNone/>
            </a:pPr>
            <a:endParaRPr lang="en-US" sz="900" dirty="0"/>
          </a:p>
          <a:p>
            <a:endParaRPr lang="en-US" sz="900" dirty="0"/>
          </a:p>
          <a:p>
            <a:endParaRPr lang="en-US" sz="900" dirty="0"/>
          </a:p>
        </p:txBody>
      </p:sp>
      <p:sp>
        <p:nvSpPr>
          <p:cNvPr id="4" name="Date Placeholder 3"/>
          <p:cNvSpPr>
            <a:spLocks noGrp="1"/>
          </p:cNvSpPr>
          <p:nvPr>
            <p:ph type="dt" sz="half" idx="10"/>
          </p:nvPr>
        </p:nvSpPr>
        <p:spPr/>
        <p:txBody>
          <a:bodyPr/>
          <a:lstStyle/>
          <a:p>
            <a:r>
              <a:rPr lang="en-US" smtClean="0"/>
              <a:t>1/17/2014</a:t>
            </a:r>
            <a:endParaRPr lang="en-US"/>
          </a:p>
        </p:txBody>
      </p:sp>
      <p:sp>
        <p:nvSpPr>
          <p:cNvPr id="5" name="Footer Placeholder 4"/>
          <p:cNvSpPr>
            <a:spLocks noGrp="1"/>
          </p:cNvSpPr>
          <p:nvPr>
            <p:ph type="ftr" sz="quarter" idx="11"/>
          </p:nvPr>
        </p:nvSpPr>
        <p:spPr/>
        <p:txBody>
          <a:bodyPr/>
          <a:lstStyle/>
          <a:p>
            <a:r>
              <a:rPr lang="en-US" smtClean="0"/>
              <a:t>©2014 The Tripod Project</a:t>
            </a:r>
            <a:endParaRPr lang="en-US"/>
          </a:p>
        </p:txBody>
      </p:sp>
      <p:sp>
        <p:nvSpPr>
          <p:cNvPr id="6" name="Slide Number Placeholder 5"/>
          <p:cNvSpPr>
            <a:spLocks noGrp="1"/>
          </p:cNvSpPr>
          <p:nvPr>
            <p:ph type="sldNum" sz="quarter" idx="12"/>
          </p:nvPr>
        </p:nvSpPr>
        <p:spPr/>
        <p:txBody>
          <a:bodyPr/>
          <a:lstStyle/>
          <a:p>
            <a:fld id="{D7D7A939-F070-411A-99CE-E57122B0B825}" type="slidenum">
              <a:rPr lang="en-US" smtClean="0"/>
              <a:pPr/>
              <a:t>6</a:t>
            </a:fld>
            <a:endParaRPr lang="en-US"/>
          </a:p>
        </p:txBody>
      </p:sp>
    </p:spTree>
    <p:extLst>
      <p:ext uri="{BB962C8B-B14F-4D97-AF65-F5344CB8AC3E}">
        <p14:creationId xmlns:p14="http://schemas.microsoft.com/office/powerpoint/2010/main" val="36699371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066800"/>
          </a:xfrm>
        </p:spPr>
        <p:txBody>
          <a:bodyPr/>
          <a:lstStyle/>
          <a:p>
            <a:r>
              <a:rPr lang="en-US" sz="3600" dirty="0" smtClean="0">
                <a:solidFill>
                  <a:srgbClr val="0070C0"/>
                </a:solidFill>
              </a:rPr>
              <a:t>Why the focus on this measure</a:t>
            </a:r>
            <a:r>
              <a:rPr lang="en-US" sz="3600" dirty="0">
                <a:solidFill>
                  <a:srgbClr val="0070C0"/>
                </a:solidFill>
              </a:rPr>
              <a:t>?</a:t>
            </a:r>
          </a:p>
        </p:txBody>
      </p:sp>
      <p:sp>
        <p:nvSpPr>
          <p:cNvPr id="4" name="Slide Number Placeholder 3"/>
          <p:cNvSpPr>
            <a:spLocks noGrp="1"/>
          </p:cNvSpPr>
          <p:nvPr>
            <p:ph type="sldNum" sz="quarter" idx="12"/>
          </p:nvPr>
        </p:nvSpPr>
        <p:spPr/>
        <p:txBody>
          <a:bodyPr/>
          <a:lstStyle/>
          <a:p>
            <a:pPr>
              <a:defRPr/>
            </a:pPr>
            <a:fld id="{210E2754-58CD-4793-BD02-9840A643D155}" type="slidenum">
              <a:rPr lang="en-US">
                <a:solidFill>
                  <a:prstClr val="black">
                    <a:tint val="75000"/>
                  </a:prstClr>
                </a:solidFill>
              </a:rPr>
              <a:pPr>
                <a:defRPr/>
              </a:pPr>
              <a:t>7</a:t>
            </a:fld>
            <a:endParaRPr lang="en-US" dirty="0">
              <a:solidFill>
                <a:prstClr val="black">
                  <a:tint val="75000"/>
                </a:prstClr>
              </a:solidFill>
            </a:endParaRPr>
          </a:p>
        </p:txBody>
      </p:sp>
      <p:sp>
        <p:nvSpPr>
          <p:cNvPr id="10" name="TextBox 9"/>
          <p:cNvSpPr txBox="1"/>
          <p:nvPr/>
        </p:nvSpPr>
        <p:spPr>
          <a:xfrm>
            <a:off x="1015082" y="2362200"/>
            <a:ext cx="4495800" cy="1569660"/>
          </a:xfrm>
          <a:prstGeom prst="rect">
            <a:avLst/>
          </a:prstGeom>
          <a:noFill/>
        </p:spPr>
        <p:txBody>
          <a:bodyPr wrap="square" rtlCol="0">
            <a:spAutoFit/>
          </a:bodyPr>
          <a:lstStyle/>
          <a:p>
            <a:pPr>
              <a:spcBef>
                <a:spcPts val="1200"/>
              </a:spcBef>
              <a:buNone/>
            </a:pPr>
            <a:r>
              <a:rPr lang="en-US" sz="2400" dirty="0"/>
              <a:t>Students spend more time observing classroom learning conditions than any outside observer.</a:t>
            </a:r>
          </a:p>
        </p:txBody>
      </p:sp>
      <p:sp>
        <p:nvSpPr>
          <p:cNvPr id="3" name="Date Placeholder 2"/>
          <p:cNvSpPr>
            <a:spLocks noGrp="1"/>
          </p:cNvSpPr>
          <p:nvPr>
            <p:ph type="dt" sz="half" idx="10"/>
          </p:nvPr>
        </p:nvSpPr>
        <p:spPr/>
        <p:txBody>
          <a:bodyPr/>
          <a:lstStyle/>
          <a:p>
            <a:r>
              <a:rPr lang="en-US" smtClean="0">
                <a:solidFill>
                  <a:prstClr val="black">
                    <a:tint val="75000"/>
                  </a:prstClr>
                </a:solidFill>
              </a:rPr>
              <a:t>1/17/2014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©2014 The Tripod Project</a:t>
            </a:r>
            <a:endParaRPr lang="en-US" dirty="0">
              <a:solidFill>
                <a:prstClr val="black">
                  <a:tint val="75000"/>
                </a:prstClr>
              </a:solidFill>
            </a:endParaRPr>
          </a:p>
        </p:txBody>
      </p:sp>
      <p:pic>
        <p:nvPicPr>
          <p:cNvPr id="11" name="Picture 10" descr="teacherwithlittlegir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1362" y="1511300"/>
            <a:ext cx="2348033" cy="3517900"/>
          </a:xfrm>
          <a:prstGeom prst="rect">
            <a:avLst/>
          </a:prstGeom>
        </p:spPr>
      </p:pic>
    </p:spTree>
    <p:extLst>
      <p:ext uri="{BB962C8B-B14F-4D97-AF65-F5344CB8AC3E}">
        <p14:creationId xmlns:p14="http://schemas.microsoft.com/office/powerpoint/2010/main" val="32330418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eath the Horizo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464" y="762000"/>
            <a:ext cx="9317739"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04774" y="4495800"/>
            <a:ext cx="894397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a:solidFill>
                  <a:srgbClr val="003082"/>
                </a:solidFill>
              </a:rPr>
              <a:t>What can we observe? What can’t we see?</a:t>
            </a:r>
          </a:p>
        </p:txBody>
      </p:sp>
    </p:spTree>
    <p:extLst>
      <p:ext uri="{BB962C8B-B14F-4D97-AF65-F5344CB8AC3E}">
        <p14:creationId xmlns:p14="http://schemas.microsoft.com/office/powerpoint/2010/main" val="25438463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eath the Horizo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317736" cy="680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86335"/>
      </p:ext>
    </p:extLst>
  </p:cSld>
  <p:clrMapOvr>
    <a:masterClrMapping/>
  </p:clrMapOvr>
  <p:timing>
    <p:tnLst>
      <p:par>
        <p:cTn xmlns:p14="http://schemas.microsoft.com/office/powerpoint/2010/mai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YPF Template 5.2012">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4444</TotalTime>
  <Words>1864</Words>
  <Application>Microsoft Macintosh PowerPoint</Application>
  <PresentationFormat>On-screen Show (4:3)</PresentationFormat>
  <Paragraphs>401</Paragraphs>
  <Slides>49</Slides>
  <Notes>11</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Office Theme</vt:lpstr>
      <vt:lpstr>1_Office Theme</vt:lpstr>
      <vt:lpstr>2_Office Theme</vt:lpstr>
      <vt:lpstr>3_Office Theme</vt:lpstr>
      <vt:lpstr>4_Office Theme</vt:lpstr>
      <vt:lpstr>AYPF Template 5.2012</vt:lpstr>
      <vt:lpstr>Webinar Technical Support </vt:lpstr>
      <vt:lpstr>Introduction: Tripod Student Surveys  and School Improvement   Rob Ramsdell The Tripod Project  for School Improvement  </vt:lpstr>
      <vt:lpstr>Three Key Messages </vt:lpstr>
      <vt:lpstr>Survey Details </vt:lpstr>
      <vt:lpstr> </vt:lpstr>
      <vt:lpstr>Three Key Messages </vt:lpstr>
      <vt:lpstr>Why the focus on this measure?</vt:lpstr>
      <vt:lpstr>PowerPoint Presentation</vt:lpstr>
      <vt:lpstr>PowerPoint Presentation</vt:lpstr>
      <vt:lpstr>Examples…</vt:lpstr>
      <vt:lpstr>Why the focus on this measure?</vt:lpstr>
      <vt:lpstr>Three Key Messages </vt:lpstr>
      <vt:lpstr>PowerPoint Presentation</vt:lpstr>
      <vt:lpstr>Percent agreement (i.e., Mostly or Totally True), for:  "In this class, we learn a lot almost every day."  (One rural district: each bar is a class.) </vt:lpstr>
      <vt:lpstr>Three Key Messages </vt:lpstr>
      <vt:lpstr> </vt:lpstr>
      <vt:lpstr> </vt:lpstr>
      <vt:lpstr>Developed through a decade of refinement , informed by research and input from teachers.</vt:lpstr>
      <vt:lpstr>Tripod Student Engagement Targets </vt:lpstr>
      <vt:lpstr>How to improve student engagement  and learning?  Patterns in student responses and achievement data have helped us understand that one way is to,   “Get better on the Tripod 7Cs.”</vt:lpstr>
      <vt:lpstr>PowerPoint Presentation</vt:lpstr>
      <vt:lpstr>Developed through a decade of refinement , informed by research and input from teachers.</vt:lpstr>
      <vt:lpstr>Sample Survey Items</vt:lpstr>
      <vt:lpstr>Format of the Tripod Surveys </vt:lpstr>
      <vt:lpstr>Sample Survey Items</vt:lpstr>
      <vt:lpstr>Sample Survey Items</vt:lpstr>
      <vt:lpstr>Moving from Ideas to Action </vt:lpstr>
      <vt:lpstr>A Case Study in Collecting Student Feedback American Youth Policy  Forum March 27,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George  Knowles</cp:lastModifiedBy>
  <cp:revision>357</cp:revision>
  <cp:lastPrinted>2013-09-27T23:07:43Z</cp:lastPrinted>
  <dcterms:created xsi:type="dcterms:W3CDTF">2010-11-01T06:29:41Z</dcterms:created>
  <dcterms:modified xsi:type="dcterms:W3CDTF">2014-03-27T15:44:09Z</dcterms:modified>
</cp:coreProperties>
</file>