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3" r:id="rId2"/>
  </p:sldMasterIdLst>
  <p:notesMasterIdLst>
    <p:notesMasterId r:id="rId13"/>
  </p:notesMasterIdLst>
  <p:sldIdLst>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1" d="100"/>
          <a:sy n="71" d="100"/>
        </p:scale>
        <p:origin x="-158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Series 1</c:v>
                </c:pt>
              </c:strCache>
            </c:strRef>
          </c:tx>
          <c:spPr>
            <a:effectLst/>
            <a:scene3d>
              <a:camera prst="orthographicFront"/>
              <a:lightRig rig="threePt" dir="t"/>
            </a:scene3d>
            <a:sp3d>
              <a:bevelT/>
            </a:sp3d>
          </c:spPr>
          <c:dPt>
            <c:idx val="0"/>
            <c:bubble3D val="0"/>
            <c:spPr>
              <a:solidFill>
                <a:schemeClr val="accent2">
                  <a:lumMod val="75000"/>
                  <a:alpha val="75000"/>
                </a:schemeClr>
              </a:solidFill>
              <a:effectLst/>
              <a:scene3d>
                <a:camera prst="orthographicFront"/>
                <a:lightRig rig="threePt" dir="t"/>
              </a:scene3d>
              <a:sp3d>
                <a:bevelT/>
              </a:sp3d>
            </c:spPr>
          </c:dPt>
          <c:dPt>
            <c:idx val="1"/>
            <c:bubble3D val="0"/>
            <c:spPr>
              <a:solidFill>
                <a:schemeClr val="accent3">
                  <a:lumMod val="75000"/>
                  <a:alpha val="75000"/>
                </a:schemeClr>
              </a:solidFill>
              <a:effectLst/>
              <a:scene3d>
                <a:camera prst="orthographicFront"/>
                <a:lightRig rig="threePt" dir="t"/>
              </a:scene3d>
              <a:sp3d>
                <a:bevelT/>
              </a:sp3d>
            </c:spPr>
          </c:dPt>
          <c:dPt>
            <c:idx val="2"/>
            <c:bubble3D val="0"/>
            <c:spPr>
              <a:solidFill>
                <a:schemeClr val="accent1">
                  <a:lumMod val="75000"/>
                  <a:alpha val="75000"/>
                </a:schemeClr>
              </a:solidFill>
              <a:effectLst/>
              <a:scene3d>
                <a:camera prst="orthographicFront"/>
                <a:lightRig rig="threePt" dir="t"/>
              </a:scene3d>
              <a:sp3d>
                <a:bevelT/>
              </a:sp3d>
            </c:spPr>
          </c:dPt>
          <c:dLbls>
            <c:dLbl>
              <c:idx val="0"/>
              <c:layout>
                <c:manualLayout>
                  <c:x val="-0.199828495702743"/>
                  <c:y val="-0.256652057643738"/>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1"/>
              <c:layout>
                <c:manualLayout>
                  <c:x val="0.107543229890381"/>
                  <c:y val="0.164843076808795"/>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numFmt formatCode="0%" sourceLinked="0"/>
            <c:spPr>
              <a:noFill/>
              <a:ln>
                <a:noFill/>
              </a:ln>
              <a:effectLst/>
            </c:spPr>
            <c:txPr>
              <a:bodyPr/>
              <a:lstStyle/>
              <a:p>
                <a:pPr>
                  <a:defRPr sz="3000" baseline="0"/>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15:layout/>
              </c:ext>
            </c:extLst>
          </c:dLbls>
          <c:cat>
            <c:strRef>
              <c:f>Sheet1!$A$2:$A$4</c:f>
              <c:strCache>
                <c:ptCount val="3"/>
                <c:pt idx="0">
                  <c:v>Secondary</c:v>
                </c:pt>
                <c:pt idx="1">
                  <c:v>Postsecondary</c:v>
                </c:pt>
                <c:pt idx="2">
                  <c:v>Distance</c:v>
                </c:pt>
              </c:strCache>
            </c:strRef>
          </c:cat>
          <c:val>
            <c:numRef>
              <c:f>Sheet1!$B$2:$B$4</c:f>
              <c:numCache>
                <c:formatCode>#,##0</c:formatCode>
                <c:ptCount val="3"/>
                <c:pt idx="0">
                  <c:v>1.5624E6</c:v>
                </c:pt>
                <c:pt idx="1">
                  <c:v>360000.0</c:v>
                </c:pt>
                <c:pt idx="2">
                  <c:v>114300.0</c:v>
                </c:pt>
              </c:numCache>
            </c:numRef>
          </c:val>
        </c:ser>
        <c:dLbls>
          <c:showLegendKey val="0"/>
          <c:showVal val="0"/>
          <c:showCatName val="0"/>
          <c:showSerName val="0"/>
          <c:showPercent val="0"/>
          <c:showBubbleSize val="0"/>
          <c:showLeaderLines val="0"/>
        </c:dLbls>
        <c:firstSliceAng val="0"/>
      </c:pieChart>
    </c:plotArea>
    <c:legend>
      <c:legendPos val="r"/>
      <c:layout>
        <c:manualLayout>
          <c:xMode val="edge"/>
          <c:yMode val="edge"/>
          <c:x val="0.673656858682139"/>
          <c:y val="0.377140840885456"/>
          <c:w val="0.326343085790747"/>
          <c:h val="0.264817077700193"/>
        </c:manualLayout>
      </c:layout>
      <c:overlay val="0"/>
      <c:txPr>
        <a:bodyPr/>
        <a:lstStyle/>
        <a:p>
          <a:pPr>
            <a:defRPr sz="2400" b="0" i="0" baseline="0"/>
          </a:pPr>
          <a:endParaRPr lang="en-US"/>
        </a:p>
      </c:txPr>
    </c:legend>
    <c:plotVisOnly val="1"/>
    <c:dispBlanksAs val="zero"/>
    <c:showDLblsOverMax val="0"/>
  </c:chart>
  <c:spPr>
    <a:ln>
      <a:noFill/>
    </a:ln>
  </c:spPr>
  <c:txPr>
    <a:bodyPr/>
    <a:lstStyle/>
    <a:p>
      <a:pPr>
        <a:defRPr sz="2500" b="1" i="0" baseline="0">
          <a:latin typeface="Franklin Gothic Book" pitchFamily="34" charset="0"/>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F3F714-4DA2-5349-9F8F-5026FF46ADC1}" type="datetimeFigureOut">
              <a:rPr lang="en-US" smtClean="0"/>
              <a:t>2/13/14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57561D-E2BD-B94F-B8B3-B0DD96A5E8EB}" type="slidenum">
              <a:rPr lang="en-US" smtClean="0"/>
              <a:t>‹#›</a:t>
            </a:fld>
            <a:endParaRPr lang="en-US"/>
          </a:p>
        </p:txBody>
      </p:sp>
    </p:spTree>
    <p:extLst>
      <p:ext uri="{BB962C8B-B14F-4D97-AF65-F5344CB8AC3E}">
        <p14:creationId xmlns:p14="http://schemas.microsoft.com/office/powerpoint/2010/main" val="31342857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9601CA-333E-44AE-8CC3-6E88003BD38E}"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1277841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70763CD-5F8A-4C37-A72C-AD0CCE572CAA}" type="slidenum">
              <a:rPr lang="en-US">
                <a:solidFill>
                  <a:prstClr val="black"/>
                </a:solidFill>
                <a:latin typeface="Calibri"/>
              </a:rPr>
              <a:pPr>
                <a:defRPr/>
              </a:pPr>
              <a:t>10</a:t>
            </a:fld>
            <a:endParaRPr lang="en-US">
              <a:solidFill>
                <a:prstClr val="black"/>
              </a:solidFill>
              <a:latin typeface="Calibri"/>
            </a:endParaRPr>
          </a:p>
        </p:txBody>
      </p:sp>
    </p:spTree>
    <p:extLst>
      <p:ext uri="{BB962C8B-B14F-4D97-AF65-F5344CB8AC3E}">
        <p14:creationId xmlns:p14="http://schemas.microsoft.com/office/powerpoint/2010/main" val="739008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14000"/>
              </a:lnSpc>
            </a:pPr>
            <a:endParaRPr lang="en-US" dirty="0" smtClean="0"/>
          </a:p>
        </p:txBody>
      </p:sp>
      <p:sp>
        <p:nvSpPr>
          <p:cNvPr id="4" name="Slide Number Placeholder 3"/>
          <p:cNvSpPr>
            <a:spLocks noGrp="1"/>
          </p:cNvSpPr>
          <p:nvPr>
            <p:ph type="sldNum" sz="quarter" idx="10"/>
          </p:nvPr>
        </p:nvSpPr>
        <p:spPr/>
        <p:txBody>
          <a:bodyPr/>
          <a:lstStyle/>
          <a:p>
            <a:pPr>
              <a:defRPr/>
            </a:pPr>
            <a:fld id="{13E638C4-0B63-4FA0-8866-9D6B7837F567}" type="slidenum">
              <a:rPr lang="en-US" smtClean="0">
                <a:solidFill>
                  <a:prstClr val="black"/>
                </a:solidFill>
                <a:latin typeface="Calibri"/>
              </a:rPr>
              <a:pPr>
                <a:defRPr/>
              </a:pPr>
              <a:t>2</a:t>
            </a:fld>
            <a:endParaRPr lang="en-US" dirty="0">
              <a:solidFill>
                <a:prstClr val="black"/>
              </a:solidFill>
              <a:latin typeface="Calibri"/>
            </a:endParaRPr>
          </a:p>
        </p:txBody>
      </p:sp>
    </p:spTree>
    <p:extLst>
      <p:ext uri="{BB962C8B-B14F-4D97-AF65-F5344CB8AC3E}">
        <p14:creationId xmlns:p14="http://schemas.microsoft.com/office/powerpoint/2010/main" val="2474828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224325" indent="-224325">
              <a:buFont typeface="+mj-lt"/>
              <a:buAutoNum type="arabicPeriod"/>
            </a:pPr>
            <a:r>
              <a:rPr lang="en-US" dirty="0"/>
              <a:t>In reflecting on the issues confronting education today, it's important to step back in time with a bit of a history lesson and quiz.  Can anyone identify this visually imposing example of gothic architecture (Joliet Township High School)</a:t>
            </a:r>
          </a:p>
          <a:p>
            <a:pPr marL="672976" lvl="1" indent="-224325">
              <a:buFont typeface="+mj-lt"/>
              <a:buAutoNum type="arabicPeriod"/>
            </a:pPr>
            <a:r>
              <a:rPr lang="en-US" dirty="0"/>
              <a:t>Now that we've identified the building, can anyone tell me its historical significance?   It is the birthplace of the public community college – back in 1901 the University of Chicago and Joliet High School partnered to establish Joliet Junior College.  At the time when postsecondary education was reserved for the elite few – 2% of the college-age population – this innovation created an academic mirror of the first two years of coursework at the University of Chicago for students who wished to pursue a college education in their home community.  </a:t>
            </a:r>
            <a:endParaRPr lang="en-US" sz="1000" dirty="0"/>
          </a:p>
          <a:p>
            <a:pPr marL="672976" lvl="1" indent="-224325">
              <a:buFont typeface="+mj-lt"/>
              <a:buAutoNum type="arabicPeriod"/>
            </a:pPr>
            <a:r>
              <a:rPr lang="en-US" dirty="0"/>
              <a:t>The University leadership saw rapid change coming, with increased numbers of middle class families demanding higher education for their kids.  They came up with this new model to support student transitions – and in a symbolic way created the ultimate pathway for students to navigate the transition from high school to college: walk up a flight stairs.  For the first six decades of its existence, Joliet Junior College was located on the upper floors of the high school.</a:t>
            </a:r>
            <a:endParaRPr lang="en-US" sz="1000" dirty="0"/>
          </a:p>
          <a:p>
            <a:pPr marL="672976" lvl="1" indent="-224325">
              <a:buFont typeface="+mj-lt"/>
              <a:buAutoNum type="arabicPeriod"/>
            </a:pPr>
            <a:r>
              <a:rPr lang="en-US" dirty="0"/>
              <a:t>I think there are many parallels to today when you consider the remarkable growth and demographic shift in the student populations enrolled in both secondary and postsecondary education.</a:t>
            </a:r>
            <a:endParaRPr lang="en-US" sz="1000" dirty="0"/>
          </a:p>
          <a:p>
            <a:pPr marL="672976" lvl="1" indent="-224325">
              <a:buFont typeface="+mj-lt"/>
              <a:buAutoNum type="arabicPeriod"/>
            </a:pPr>
            <a:r>
              <a:rPr lang="en-US" dirty="0"/>
              <a:t>I'll leave it to the historians to investigate whether Joliet Junior College was the first in the nation to offer what we now refer to as dual credit; today Joliet continues its commitment to creating seamless educational pathways for students across our segmented education systems.</a:t>
            </a:r>
          </a:p>
          <a:p>
            <a:pPr marL="224325" indent="-224325" defTabSz="897301" fontAlgn="base">
              <a:spcBef>
                <a:spcPct val="30000"/>
              </a:spcBef>
              <a:spcAft>
                <a:spcPct val="0"/>
              </a:spcAft>
              <a:buFont typeface="+mj-lt"/>
              <a:buAutoNum type="arabicPeriod"/>
              <a:defRPr/>
            </a:pPr>
            <a:r>
              <a:rPr lang="en-US" dirty="0"/>
              <a:t>Our history lesson takes us next to the University of Connecticut and Saint Louis University in the 1950s, which both established partnerships with local high schools to offer what NACEP now defines as concurrent enrollment: college credit-bearing courses taught by college-approved high school teachers. </a:t>
            </a:r>
          </a:p>
          <a:p>
            <a:pPr marL="672976" lvl="1" indent="-224325">
              <a:buFont typeface="+mj-lt"/>
              <a:buAutoNum type="arabicPeriod"/>
            </a:pPr>
            <a:r>
              <a:rPr lang="en-US" dirty="0"/>
              <a:t>Concurrent enrollment continued to emerge in isolated locations around the country in the 1970s (Syracuse, Vincennes, etc.).  By the early 1980s a cluster of programs had developed in pockets around the country: in Missouri, Indiana, Utah, New York, Minnesota, and Washington State.  In the late 80s and early 90s we began to see a few of these states (Minnesota, Utah, Virginia, Arkansas) enacting statewide policies that encouraged more institutions to develop programs.</a:t>
            </a:r>
          </a:p>
          <a:p>
            <a:pPr marL="672976" lvl="1" indent="-224325">
              <a:buFont typeface="+mj-lt"/>
              <a:buAutoNum type="arabicPeriod"/>
            </a:pPr>
            <a:r>
              <a:rPr lang="en-US" dirty="0"/>
              <a:t>The model really began to take off in most places in the mid-1990s; in many instances in conjunction with the growth of Tech Prep programs that established career tech consortia.  </a:t>
            </a:r>
          </a:p>
          <a:p>
            <a:pPr marL="672976" lvl="1" indent="-224325">
              <a:buFont typeface="+mj-lt"/>
              <a:buAutoNum type="arabicPeriod"/>
            </a:pPr>
            <a:r>
              <a:rPr lang="en-US" dirty="0"/>
              <a:t>A survey done in the mid-1990s of Chief Academic Officers about partnerships with high schools inventoried approximately 200 dual or concurrent enrollment programs nationwide.  Within a decade, NCES estimated that nearly 2,000 postsecondary institutions (55%) offered some form of dual or concurrent enrollment in 2002-03.  This has plateaued, because 96% of community colleges now offer dual or concurrent enrollment.</a:t>
            </a:r>
          </a:p>
        </p:txBody>
      </p:sp>
      <p:sp>
        <p:nvSpPr>
          <p:cNvPr id="4" name="Slide Number Placeholder 3"/>
          <p:cNvSpPr>
            <a:spLocks noGrp="1"/>
          </p:cNvSpPr>
          <p:nvPr>
            <p:ph type="sldNum" sz="quarter" idx="10"/>
          </p:nvPr>
        </p:nvSpPr>
        <p:spPr/>
        <p:txBody>
          <a:bodyPr/>
          <a:lstStyle/>
          <a:p>
            <a:pPr>
              <a:defRPr/>
            </a:pPr>
            <a:fld id="{13E638C4-0B63-4FA0-8866-9D6B7837F567}" type="slidenum">
              <a:rPr lang="en-US" smtClean="0">
                <a:solidFill>
                  <a:prstClr val="black"/>
                </a:solidFill>
                <a:latin typeface="Calibri"/>
              </a:rPr>
              <a:pPr>
                <a:defRPr/>
              </a:pPr>
              <a:t>3</a:t>
            </a:fld>
            <a:endParaRPr lang="en-US">
              <a:solidFill>
                <a:prstClr val="black"/>
              </a:solidFill>
              <a:latin typeface="Calibri"/>
            </a:endParaRPr>
          </a:p>
        </p:txBody>
      </p:sp>
    </p:spTree>
    <p:extLst>
      <p:ext uri="{BB962C8B-B14F-4D97-AF65-F5344CB8AC3E}">
        <p14:creationId xmlns:p14="http://schemas.microsoft.com/office/powerpoint/2010/main" val="461017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Long established programs sought each other out in the late 1990s; meeting on the sidelines of other higher education conferences starting in 1997 which resulted in the formal establishment of NACEP in 1999.</a:t>
            </a:r>
          </a:p>
          <a:p>
            <a:endParaRPr lang="en-US" baseline="0" dirty="0" smtClean="0"/>
          </a:p>
          <a:p>
            <a:pPr marL="0" lvl="2">
              <a:lnSpc>
                <a:spcPct val="114000"/>
              </a:lnSpc>
              <a:spcAft>
                <a:spcPts val="938"/>
              </a:spcAft>
            </a:pPr>
            <a:r>
              <a:rPr lang="en-US" sz="1100" dirty="0"/>
              <a:t>One of the concerns of the founders of NACEP in the late 1990s was the quality of the programs being created during a rapid expansion in the number of institutions offering concurrent enrollment courses. Our national standards were adopted in </a:t>
            </a:r>
            <a:r>
              <a:rPr lang="en-US" sz="1100" b="1" dirty="0"/>
              <a:t>2002</a:t>
            </a:r>
            <a:r>
              <a:rPr lang="en-US" sz="1100" dirty="0"/>
              <a:t> after two years of dialogue among the 2-3 dozen members in NACEP at that time.  In </a:t>
            </a:r>
            <a:r>
              <a:rPr lang="en-US" sz="1100" b="1" dirty="0"/>
              <a:t>2004</a:t>
            </a:r>
            <a:r>
              <a:rPr lang="en-US" sz="1100" dirty="0"/>
              <a:t>, the first cohort earned accreditation after peer review.</a:t>
            </a:r>
            <a:r>
              <a:rPr lang="en-US" sz="1100" b="1" dirty="0"/>
              <a:t>  </a:t>
            </a:r>
            <a:r>
              <a:rPr lang="en-US" sz="1100" dirty="0"/>
              <a:t>The standards were revised in </a:t>
            </a:r>
            <a:r>
              <a:rPr lang="en-US" sz="1100" b="1" dirty="0"/>
              <a:t>2009 </a:t>
            </a:r>
            <a:r>
              <a:rPr lang="en-US" sz="1100" dirty="0"/>
              <a:t>after extensive electronic consultation with the membership and discussion at our conferences.  </a:t>
            </a:r>
          </a:p>
          <a:p>
            <a:pPr>
              <a:lnSpc>
                <a:spcPct val="114000"/>
              </a:lnSpc>
              <a:spcAft>
                <a:spcPts val="938"/>
              </a:spcAft>
            </a:pPr>
            <a:r>
              <a:rPr lang="en-US" sz="1100" dirty="0"/>
              <a:t>There are now currently </a:t>
            </a:r>
            <a:r>
              <a:rPr lang="en-US" sz="1100" b="1" dirty="0"/>
              <a:t>83 programs nationwide accredited by NACEP</a:t>
            </a:r>
            <a:r>
              <a:rPr lang="en-US" sz="1100" dirty="0"/>
              <a:t>, with 15 additional programs currently undergoing initial accreditation review (will be voted on in April).</a:t>
            </a:r>
          </a:p>
          <a:p>
            <a:pPr>
              <a:lnSpc>
                <a:spcPct val="114000"/>
              </a:lnSpc>
              <a:spcAft>
                <a:spcPts val="938"/>
              </a:spcAft>
            </a:pPr>
            <a:endParaRPr lang="en-US" sz="1100" dirty="0"/>
          </a:p>
          <a:p>
            <a:pPr marL="0" lvl="2">
              <a:lnSpc>
                <a:spcPct val="114000"/>
              </a:lnSpc>
              <a:spcAft>
                <a:spcPts val="938"/>
              </a:spcAft>
            </a:pPr>
            <a:r>
              <a:rPr lang="en-US" sz="1100" dirty="0"/>
              <a:t>NACEP's primary focus is on concurrent enrollment, and the accreditation process is restricted solely to the concurrent enrollment model.  As a membership organization, we embrace dialogue and sharing of research and best practices on all dual enrollment delivery models.  Virtually all of our </a:t>
            </a:r>
            <a:r>
              <a:rPr lang="en-US" sz="1100" b="1" dirty="0"/>
              <a:t>250 member postsecondary institutions in 38 states</a:t>
            </a:r>
            <a:r>
              <a:rPr lang="en-US" sz="1100" dirty="0"/>
              <a:t> offer multiple opportunities for high school students to earn college credit.</a:t>
            </a:r>
          </a:p>
        </p:txBody>
      </p:sp>
      <p:sp>
        <p:nvSpPr>
          <p:cNvPr id="4" name="Slide Number Placeholder 3"/>
          <p:cNvSpPr>
            <a:spLocks noGrp="1"/>
          </p:cNvSpPr>
          <p:nvPr>
            <p:ph type="sldNum" sz="quarter" idx="10"/>
          </p:nvPr>
        </p:nvSpPr>
        <p:spPr/>
        <p:txBody>
          <a:bodyPr/>
          <a:lstStyle/>
          <a:p>
            <a:pPr>
              <a:defRPr/>
            </a:pPr>
            <a:fld id="{13E638C4-0B63-4FA0-8866-9D6B7837F567}" type="slidenum">
              <a:rPr lang="en-US" smtClean="0">
                <a:solidFill>
                  <a:prstClr val="black"/>
                </a:solidFill>
                <a:latin typeface="Calibri"/>
              </a:rPr>
              <a:pPr>
                <a:defRPr/>
              </a:pPr>
              <a:t>4</a:t>
            </a:fld>
            <a:endParaRPr lang="en-US">
              <a:solidFill>
                <a:prstClr val="black"/>
              </a:solidFill>
              <a:latin typeface="Calibri"/>
            </a:endParaRPr>
          </a:p>
        </p:txBody>
      </p:sp>
    </p:spTree>
    <p:extLst>
      <p:ext uri="{BB962C8B-B14F-4D97-AF65-F5344CB8AC3E}">
        <p14:creationId xmlns:p14="http://schemas.microsoft.com/office/powerpoint/2010/main" val="19517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Secondary locations </a:t>
            </a:r>
            <a:r>
              <a:rPr lang="en-US" dirty="0"/>
              <a:t>includes career centers run by the public school system.  </a:t>
            </a:r>
            <a:r>
              <a:rPr lang="en-US" baseline="0" dirty="0" smtClean="0"/>
              <a:t>The prevalence of this non-traditional course location – at the high school campus – warrants added academic oversight from postsecondary institutions.</a:t>
            </a:r>
          </a:p>
          <a:p>
            <a:endParaRPr lang="en-US" baseline="0" dirty="0" smtClean="0"/>
          </a:p>
          <a:p>
            <a:pPr defTabSz="897301" fontAlgn="base">
              <a:spcBef>
                <a:spcPct val="30000"/>
              </a:spcBef>
              <a:spcAft>
                <a:spcPct val="0"/>
              </a:spcAft>
              <a:defRPr/>
            </a:pPr>
            <a:r>
              <a:rPr lang="en-US" baseline="0" dirty="0" smtClean="0"/>
              <a:t>While the NCES reports’ definitions don’t enable us to get precisely at NACEP’s definition of concurrent enrollment, it is the most prevalent course delivery model. </a:t>
            </a:r>
            <a:r>
              <a:rPr lang="en-US" dirty="0"/>
              <a:t>Of high schools offering dual enrollment, 51% teach at least one academic course at a secondary school location; at 89% of these schools, high school instructors deliver some or all of the college courses.  </a:t>
            </a:r>
          </a:p>
          <a:p>
            <a:pPr defTabSz="897301" fontAlgn="base">
              <a:spcBef>
                <a:spcPct val="30000"/>
              </a:spcBef>
              <a:spcAft>
                <a:spcPct val="0"/>
              </a:spcAft>
              <a:defRPr/>
            </a:pPr>
            <a:endParaRPr lang="en-US" dirty="0"/>
          </a:p>
          <a:p>
            <a:pPr lvl="0"/>
            <a:r>
              <a:rPr lang="en-US" dirty="0"/>
              <a:t>From the postsecondary perspective, 64% of postsecondary institutions with dual enrollment programs offered courses at high school campuses in 2010-12; only 55% did so in 2002-03.  45% percent of postsecondary institutions with courses offered at high school campuses utilize high school instructors to teach at least some of those courses. </a:t>
            </a:r>
          </a:p>
          <a:p>
            <a:pPr defTabSz="897301" fontAlgn="base">
              <a:spcBef>
                <a:spcPct val="30000"/>
              </a:spcBef>
              <a:spcAft>
                <a:spcPct val="0"/>
              </a:spcAft>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13E638C4-0B63-4FA0-8866-9D6B7837F567}" type="slidenum">
              <a:rPr lang="en-US" smtClean="0">
                <a:solidFill>
                  <a:prstClr val="black"/>
                </a:solidFill>
                <a:latin typeface="Calibri"/>
              </a:rPr>
              <a:pPr>
                <a:defRPr/>
              </a:pPr>
              <a:t>5</a:t>
            </a:fld>
            <a:endParaRPr lang="en-US">
              <a:solidFill>
                <a:prstClr val="black"/>
              </a:solidFill>
              <a:latin typeface="Calibri"/>
            </a:endParaRPr>
          </a:p>
        </p:txBody>
      </p:sp>
    </p:spTree>
    <p:extLst>
      <p:ext uri="{BB962C8B-B14F-4D97-AF65-F5344CB8AC3E}">
        <p14:creationId xmlns:p14="http://schemas.microsoft.com/office/powerpoint/2010/main" val="3750119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lvl="2" defTabSz="897301" fontAlgn="base">
              <a:spcBef>
                <a:spcPct val="30000"/>
              </a:spcBef>
              <a:spcAft>
                <a:spcPct val="0"/>
              </a:spcAft>
              <a:defRPr/>
            </a:pPr>
            <a:r>
              <a:rPr lang="en-US" dirty="0"/>
              <a:t>Upholding standards is thus a vital factor in credit acceptance and transfer among colleges and universities, and acceptance of dual and concurrent enrollment.</a:t>
            </a:r>
          </a:p>
          <a:p>
            <a:pPr defTabSz="897301" fontAlgn="base">
              <a:spcBef>
                <a:spcPct val="30000"/>
              </a:spcBef>
              <a:spcAft>
                <a:spcPct val="0"/>
              </a:spcAft>
              <a:defRPr/>
            </a:pPr>
            <a:r>
              <a:rPr lang="en-US" dirty="0"/>
              <a:t>Now despite the headlines I showed above, broadly speaking concurrent enrollment is accepted widely and transfers well. Our accredited programs do </a:t>
            </a:r>
            <a:r>
              <a:rPr lang="en-US" dirty="0" err="1"/>
              <a:t>followup</a:t>
            </a:r>
            <a:r>
              <a:rPr lang="en-US" dirty="0"/>
              <a:t> surveys of student alumni, and most report transfer rates over 90% or higher.</a:t>
            </a:r>
          </a:p>
          <a:p>
            <a:pPr defTabSz="897301" fontAlgn="base">
              <a:spcBef>
                <a:spcPct val="30000"/>
              </a:spcBef>
              <a:spcAft>
                <a:spcPct val="0"/>
              </a:spcAft>
              <a:defRPr/>
            </a:pPr>
            <a:r>
              <a:rPr lang="en-US" baseline="0" dirty="0" smtClean="0"/>
              <a:t>This national study looked at </a:t>
            </a:r>
            <a:r>
              <a:rPr lang="en-US" dirty="0" smtClean="0"/>
              <a:t>credit acceptance, both for required or elective credit. </a:t>
            </a:r>
            <a:r>
              <a:rPr lang="en-US" baseline="0" dirty="0" smtClean="0"/>
              <a:t>It was a survey of chief academic officers.   </a:t>
            </a:r>
            <a:r>
              <a:rPr lang="en-US" dirty="0"/>
              <a:t>But national statistics mask the variation in acceptance.</a:t>
            </a:r>
            <a:r>
              <a:rPr lang="en-US" baseline="0" dirty="0" smtClean="0"/>
              <a:t>  What we have seen is that is imperative that concurrent enrollment providing </a:t>
            </a:r>
            <a:r>
              <a:rPr lang="en-US" dirty="0"/>
              <a:t>institutions must demonstrate the academic integrity of their credits to gain the trust of credit receiving institutions.  Illinois is a good example of this – the University of Illinois was placing added restrictions on dual credit transfer until the community colleges demonstrated that their programs met a set of quality standards.  And it required them to collectively approach the University to articulate what those standards were.</a:t>
            </a:r>
            <a:endParaRPr lang="en-US" dirty="0" smtClean="0"/>
          </a:p>
          <a:p>
            <a:r>
              <a:rPr lang="en-US" dirty="0" smtClean="0"/>
              <a:t>A number of states (Indiana, Wisconsin, Minnesota,</a:t>
            </a:r>
            <a:r>
              <a:rPr lang="en-US" baseline="0" dirty="0" smtClean="0"/>
              <a:t> Iowa, Utah, Florida, for example) require that public postsecondary institutions accept dual credit in the same fashion as they would any other </a:t>
            </a:r>
            <a:r>
              <a:rPr lang="en-US" baseline="0" dirty="0" err="1" smtClean="0"/>
              <a:t>transcripted</a:t>
            </a:r>
            <a:r>
              <a:rPr lang="en-US" baseline="0" dirty="0" smtClean="0"/>
              <a:t> credit.  In states without such policies (Michigan, Virginia) – the flagship, doctoral-granting institutions often use the lack of quality or standards as an excuse to impose added restrictions.  NACEP provided a research grant to the University of Connecticut for a 2013 </a:t>
            </a:r>
            <a:r>
              <a:rPr lang="en-US" baseline="0" dirty="0" err="1" smtClean="0"/>
              <a:t>followup</a:t>
            </a:r>
            <a:r>
              <a:rPr lang="en-US" baseline="0" dirty="0" smtClean="0"/>
              <a:t> study on credit transfer to collect more recent data and begin assembling a national database of information on credit acceptance policies.</a:t>
            </a:r>
          </a:p>
        </p:txBody>
      </p:sp>
      <p:sp>
        <p:nvSpPr>
          <p:cNvPr id="4" name="Slide Number Placeholder 3"/>
          <p:cNvSpPr>
            <a:spLocks noGrp="1"/>
          </p:cNvSpPr>
          <p:nvPr>
            <p:ph type="sldNum" sz="quarter" idx="10"/>
          </p:nvPr>
        </p:nvSpPr>
        <p:spPr/>
        <p:txBody>
          <a:bodyPr/>
          <a:lstStyle/>
          <a:p>
            <a:pPr>
              <a:defRPr/>
            </a:pPr>
            <a:fld id="{13E638C4-0B63-4FA0-8866-9D6B7837F567}" type="slidenum">
              <a:rPr lang="en-US" smtClean="0">
                <a:solidFill>
                  <a:prstClr val="black"/>
                </a:solidFill>
                <a:latin typeface="Calibri"/>
              </a:rPr>
              <a:pPr>
                <a:defRPr/>
              </a:pPr>
              <a:t>6</a:t>
            </a:fld>
            <a:endParaRPr lang="en-US">
              <a:solidFill>
                <a:prstClr val="black"/>
              </a:solidFill>
              <a:latin typeface="Calibri"/>
            </a:endParaRPr>
          </a:p>
        </p:txBody>
      </p:sp>
    </p:spTree>
    <p:extLst>
      <p:ext uri="{BB962C8B-B14F-4D97-AF65-F5344CB8AC3E}">
        <p14:creationId xmlns:p14="http://schemas.microsoft.com/office/powerpoint/2010/main" val="557104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lvl="2" defTabSz="897301" fontAlgn="base">
              <a:spcBef>
                <a:spcPct val="30000"/>
              </a:spcBef>
              <a:spcAft>
                <a:spcPct val="0"/>
              </a:spcAft>
              <a:defRPr/>
            </a:pPr>
            <a:r>
              <a:rPr lang="en-US" dirty="0"/>
              <a:t>To understand NACEP’s role as an accreditor, it's important to understand the quality assurance system used by higher education institutions in the U.S.  There are </a:t>
            </a:r>
            <a:r>
              <a:rPr lang="en-US" b="1" dirty="0"/>
              <a:t>7,300 </a:t>
            </a:r>
            <a:r>
              <a:rPr lang="en-US" dirty="0"/>
              <a:t>institutions of higher education</a:t>
            </a:r>
            <a:r>
              <a:rPr lang="en-US" b="1" dirty="0"/>
              <a:t>; 4,500 </a:t>
            </a:r>
            <a:r>
              <a:rPr lang="en-US" dirty="0"/>
              <a:t>of which are degree-granting institutions – the others tend to be career colleges focused on only one or a few specific certificate programs.</a:t>
            </a:r>
          </a:p>
          <a:p>
            <a:endParaRPr lang="en-US" dirty="0"/>
          </a:p>
          <a:p>
            <a:r>
              <a:rPr lang="en-US" dirty="0"/>
              <a:t>Some of the features of the US higher education system not seen in other countries with more centralized systems include:</a:t>
            </a:r>
          </a:p>
          <a:p>
            <a:pPr marL="168244" indent="-168244">
              <a:buFont typeface="Arial" panose="020B0604020202020204" pitchFamily="34" charset="0"/>
              <a:buChar char="•"/>
            </a:pPr>
            <a:r>
              <a:rPr lang="en-US" dirty="0"/>
              <a:t>Diverse missions that differentiate institutions</a:t>
            </a:r>
            <a:endParaRPr lang="en-US" sz="1000" dirty="0"/>
          </a:p>
          <a:p>
            <a:pPr marL="168244" indent="-168244">
              <a:buFont typeface="Arial" panose="020B0604020202020204" pitchFamily="34" charset="0"/>
              <a:buChar char="•"/>
            </a:pPr>
            <a:r>
              <a:rPr lang="en-US" dirty="0"/>
              <a:t>A high value placed on intellectual freedom</a:t>
            </a:r>
            <a:endParaRPr lang="en-US" sz="1000" dirty="0"/>
          </a:p>
          <a:p>
            <a:pPr marL="168244" indent="-168244">
              <a:buFont typeface="Arial" panose="020B0604020202020204" pitchFamily="34" charset="0"/>
              <a:buChar char="•"/>
            </a:pPr>
            <a:r>
              <a:rPr lang="en-US" dirty="0"/>
              <a:t>Entrepreneurial and adaptable</a:t>
            </a:r>
          </a:p>
          <a:p>
            <a:endParaRPr lang="en-US" dirty="0"/>
          </a:p>
          <a:p>
            <a:r>
              <a:rPr lang="en-US" dirty="0"/>
              <a:t>Compared to other countries, very limited state involvement in:</a:t>
            </a:r>
            <a:endParaRPr lang="en-US" sz="1000" dirty="0"/>
          </a:p>
          <a:p>
            <a:pPr marL="168244" indent="-168244">
              <a:buFont typeface="Arial" panose="020B0604020202020204" pitchFamily="34" charset="0"/>
              <a:buChar char="•"/>
            </a:pPr>
            <a:r>
              <a:rPr lang="en-US" dirty="0"/>
              <a:t>Curriculum</a:t>
            </a:r>
            <a:endParaRPr lang="en-US" sz="1000" dirty="0"/>
          </a:p>
          <a:p>
            <a:pPr marL="168244" indent="-168244">
              <a:buFont typeface="Arial" panose="020B0604020202020204" pitchFamily="34" charset="0"/>
              <a:buChar char="•"/>
            </a:pPr>
            <a:r>
              <a:rPr lang="en-US" dirty="0"/>
              <a:t>Instruction</a:t>
            </a:r>
            <a:endParaRPr lang="en-US" sz="1000" dirty="0"/>
          </a:p>
          <a:p>
            <a:pPr marL="168244" indent="-168244">
              <a:buFont typeface="Arial" panose="020B0604020202020204" pitchFamily="34" charset="0"/>
              <a:buChar char="•"/>
            </a:pPr>
            <a:r>
              <a:rPr lang="en-US" dirty="0"/>
              <a:t>Faculty</a:t>
            </a:r>
            <a:endParaRPr lang="en-US" sz="1000" dirty="0"/>
          </a:p>
          <a:p>
            <a:pPr marL="168244" indent="-168244">
              <a:buFont typeface="Arial" panose="020B0604020202020204" pitchFamily="34" charset="0"/>
              <a:buChar char="•"/>
            </a:pPr>
            <a:r>
              <a:rPr lang="en-US" dirty="0"/>
              <a:t>Assessment</a:t>
            </a:r>
            <a:endParaRPr lang="en-US" sz="1000" dirty="0"/>
          </a:p>
          <a:p>
            <a:pPr marL="168244" indent="-168244">
              <a:buFont typeface="Arial" panose="020B0604020202020204" pitchFamily="34" charset="0"/>
              <a:buChar char="•"/>
            </a:pPr>
            <a:endParaRPr lang="en-US" sz="1000" dirty="0"/>
          </a:p>
          <a:p>
            <a:r>
              <a:rPr lang="en-US" dirty="0"/>
              <a:t>U.S. higher education system is premised on a belief that institutions have primary responsibility for academic quality – generally speaking our state governments do not write or approve curricula, examine the credentials of faculty, or review the performance of students. </a:t>
            </a:r>
            <a:endParaRPr lang="en-US" sz="1000" dirty="0"/>
          </a:p>
          <a:p>
            <a:endParaRPr lang="en-US" sz="1000" dirty="0"/>
          </a:p>
          <a:p>
            <a:r>
              <a:rPr lang="en-US" dirty="0"/>
              <a:t>The primary means by which colleges, universities and programs monitor quality in the US is third-party, peer-review accreditation carried out by private, nonprofit organizations.</a:t>
            </a:r>
            <a:endParaRPr lang="en-US" sz="1000" dirty="0"/>
          </a:p>
          <a:p>
            <a:endParaRPr lang="en-US" sz="1000" dirty="0"/>
          </a:p>
          <a:p>
            <a:r>
              <a:rPr lang="en-US" b="1" dirty="0"/>
              <a:t>Regional accreditors</a:t>
            </a:r>
            <a:r>
              <a:rPr lang="en-US" dirty="0"/>
              <a:t>. Accredit public and private, mainly nonprofit and degree-granting, two- and four-year institutions</a:t>
            </a:r>
          </a:p>
          <a:p>
            <a:r>
              <a:rPr lang="en-US" b="1" dirty="0"/>
              <a:t>National faith-related accreditors</a:t>
            </a:r>
            <a:r>
              <a:rPr lang="en-US" dirty="0"/>
              <a:t>. Accredit religiously affiliated and doctrinally based institutions, mainly nonprofit and degree-granting.</a:t>
            </a:r>
            <a:endParaRPr lang="en-US" sz="1000" dirty="0"/>
          </a:p>
          <a:p>
            <a:r>
              <a:rPr lang="en-US" b="1" dirty="0"/>
              <a:t>National career-related accreditors</a:t>
            </a:r>
            <a:r>
              <a:rPr lang="en-US" dirty="0"/>
              <a:t>. Accredit mainly for-profit, career-based, single-purpose institutions, both degree and non-degree.</a:t>
            </a:r>
            <a:endParaRPr lang="en-US" sz="1000" dirty="0"/>
          </a:p>
          <a:p>
            <a:r>
              <a:rPr lang="en-US" b="1" dirty="0"/>
              <a:t>Programmatic accreditors</a:t>
            </a:r>
            <a:r>
              <a:rPr lang="en-US" dirty="0"/>
              <a:t>. Accredit specific programs, professions and freestanding schools, e.g., law, medicine, health professions, engineering, etc.  This is the category in which NACEP falls. </a:t>
            </a:r>
            <a:endParaRPr lang="en-US" sz="1000" dirty="0"/>
          </a:p>
        </p:txBody>
      </p:sp>
      <p:sp>
        <p:nvSpPr>
          <p:cNvPr id="4" name="Slide Number Placeholder 3"/>
          <p:cNvSpPr>
            <a:spLocks noGrp="1"/>
          </p:cNvSpPr>
          <p:nvPr>
            <p:ph type="sldNum" sz="quarter" idx="10"/>
          </p:nvPr>
        </p:nvSpPr>
        <p:spPr/>
        <p:txBody>
          <a:bodyPr/>
          <a:lstStyle/>
          <a:p>
            <a:pPr>
              <a:defRPr/>
            </a:pPr>
            <a:fld id="{13E638C4-0B63-4FA0-8866-9D6B7837F567}" type="slidenum">
              <a:rPr lang="en-US" smtClean="0">
                <a:solidFill>
                  <a:prstClr val="black"/>
                </a:solidFill>
                <a:latin typeface="Calibri"/>
              </a:rPr>
              <a:pPr>
                <a:defRPr/>
              </a:pPr>
              <a:t>7</a:t>
            </a:fld>
            <a:endParaRPr lang="en-US">
              <a:solidFill>
                <a:prstClr val="black"/>
              </a:solidFill>
              <a:latin typeface="Calibri"/>
            </a:endParaRPr>
          </a:p>
        </p:txBody>
      </p:sp>
    </p:spTree>
    <p:extLst>
      <p:ext uri="{BB962C8B-B14F-4D97-AF65-F5344CB8AC3E}">
        <p14:creationId xmlns:p14="http://schemas.microsoft.com/office/powerpoint/2010/main" val="3818572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897301" fontAlgn="base">
              <a:spcBef>
                <a:spcPct val="30000"/>
              </a:spcBef>
              <a:spcAft>
                <a:spcPct val="0"/>
              </a:spcAft>
              <a:defRPr/>
            </a:pPr>
            <a:r>
              <a:rPr lang="en-US" dirty="0"/>
              <a:t>While our standards are prescriptive in a number of ways, they also have proven to be flexible enough to accommodate a wide range of institutional structures.  </a:t>
            </a:r>
          </a:p>
          <a:p>
            <a:pPr marL="0" lvl="1" defTabSz="897301" fontAlgn="base">
              <a:spcBef>
                <a:spcPct val="30000"/>
              </a:spcBef>
              <a:spcAft>
                <a:spcPct val="0"/>
              </a:spcAft>
              <a:defRPr/>
            </a:pPr>
            <a:endParaRPr lang="en-US" dirty="0"/>
          </a:p>
          <a:p>
            <a:pPr marL="0" lvl="1" defTabSz="897301" fontAlgn="base">
              <a:spcBef>
                <a:spcPct val="30000"/>
              </a:spcBef>
              <a:spcAft>
                <a:spcPct val="0"/>
              </a:spcAft>
              <a:defRPr/>
            </a:pPr>
            <a:r>
              <a:rPr lang="en-US" sz="1000" dirty="0"/>
              <a:t>FACULTY, ASSESSMENT, CURRICULUM, STUDENTS, PROGRAM EVALUATION</a:t>
            </a:r>
          </a:p>
          <a:p>
            <a:pPr marL="0" lvl="1" defTabSz="897301" fontAlgn="base">
              <a:spcBef>
                <a:spcPct val="30000"/>
              </a:spcBef>
              <a:spcAft>
                <a:spcPct val="0"/>
              </a:spcAft>
              <a:defRPr/>
            </a:pPr>
            <a:endParaRPr lang="en-US" sz="1000" b="1" dirty="0"/>
          </a:p>
          <a:p>
            <a:pPr defTabSz="907171">
              <a:defRPr/>
            </a:pPr>
            <a:r>
              <a:rPr lang="en-US" b="1" baseline="0" dirty="0" smtClean="0"/>
              <a:t>Courses</a:t>
            </a:r>
            <a:r>
              <a:rPr lang="en-US" baseline="0" dirty="0" smtClean="0"/>
              <a:t>: Such as syllabus, assessment methods, expectations of learning, course philosophy</a:t>
            </a:r>
          </a:p>
          <a:p>
            <a:endParaRPr lang="en-US" b="1" dirty="0" smtClean="0"/>
          </a:p>
          <a:p>
            <a:r>
              <a:rPr lang="en-US" b="1" dirty="0" smtClean="0"/>
              <a:t>Students</a:t>
            </a:r>
            <a:r>
              <a:rPr lang="en-US" dirty="0" smtClean="0"/>
              <a:t>: Such as registration</a:t>
            </a:r>
            <a:r>
              <a:rPr lang="en-US" baseline="0" dirty="0" smtClean="0"/>
              <a:t> &amp; add/drop policies; course prerequisites; grading scales</a:t>
            </a:r>
          </a:p>
          <a:p>
            <a:endParaRPr lang="en-US" baseline="0" dirty="0" smtClean="0"/>
          </a:p>
          <a:p>
            <a:r>
              <a:rPr lang="en-US" b="1" baseline="0" dirty="0" smtClean="0"/>
              <a:t>Instructors</a:t>
            </a:r>
            <a:r>
              <a:rPr lang="en-US" baseline="0" dirty="0" smtClean="0"/>
              <a:t>: Departments only approve faculty if they would hire them to teach on campus; provided course-specific training prior to teaching; annual discipline-specific professional development</a:t>
            </a:r>
          </a:p>
          <a:p>
            <a:endParaRPr lang="en-US" baseline="0" dirty="0" smtClean="0"/>
          </a:p>
          <a:p>
            <a:r>
              <a:rPr lang="en-US" b="1" baseline="0" dirty="0" smtClean="0"/>
              <a:t>Institutional oversight</a:t>
            </a:r>
            <a:r>
              <a:rPr lang="en-US" baseline="0" dirty="0" smtClean="0"/>
              <a:t>: Site visits, tracking of instructor participation, program evaluation, </a:t>
            </a:r>
            <a:r>
              <a:rPr lang="en-US" baseline="0" dirty="0" err="1" smtClean="0"/>
              <a:t>transcripting</a:t>
            </a:r>
            <a:endParaRPr lang="en-US" baseline="0" dirty="0" smtClean="0"/>
          </a:p>
        </p:txBody>
      </p:sp>
      <p:sp>
        <p:nvSpPr>
          <p:cNvPr id="4" name="Slide Number Placeholder 3"/>
          <p:cNvSpPr>
            <a:spLocks noGrp="1"/>
          </p:cNvSpPr>
          <p:nvPr>
            <p:ph type="sldNum" sz="quarter" idx="10"/>
          </p:nvPr>
        </p:nvSpPr>
        <p:spPr/>
        <p:txBody>
          <a:bodyPr/>
          <a:lstStyle/>
          <a:p>
            <a:pPr>
              <a:defRPr/>
            </a:pPr>
            <a:fld id="{13E638C4-0B63-4FA0-8866-9D6B7837F567}" type="slidenum">
              <a:rPr lang="en-US" smtClean="0">
                <a:solidFill>
                  <a:prstClr val="black"/>
                </a:solidFill>
                <a:latin typeface="Calibri"/>
              </a:rPr>
              <a:pPr>
                <a:defRPr/>
              </a:pPr>
              <a:t>8</a:t>
            </a:fld>
            <a:endParaRPr lang="en-US">
              <a:solidFill>
                <a:prstClr val="black"/>
              </a:solidFill>
              <a:latin typeface="Calibri"/>
            </a:endParaRPr>
          </a:p>
        </p:txBody>
      </p:sp>
    </p:spTree>
    <p:extLst>
      <p:ext uri="{BB962C8B-B14F-4D97-AF65-F5344CB8AC3E}">
        <p14:creationId xmlns:p14="http://schemas.microsoft.com/office/powerpoint/2010/main" val="4268955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lvl="2">
              <a:lnSpc>
                <a:spcPct val="114000"/>
              </a:lnSpc>
              <a:spcAft>
                <a:spcPts val="491"/>
              </a:spcAft>
            </a:pPr>
            <a:r>
              <a:rPr lang="en-US" sz="1100" b="1" dirty="0"/>
              <a:t>Course and Program Quality</a:t>
            </a:r>
          </a:p>
          <a:p>
            <a:pPr marL="214522" lvl="2" indent="-214522">
              <a:lnSpc>
                <a:spcPct val="114000"/>
              </a:lnSpc>
              <a:spcAft>
                <a:spcPts val="491"/>
              </a:spcAft>
              <a:buFont typeface="Wingdings" pitchFamily="2" charset="2"/>
              <a:buChar char="§"/>
            </a:pPr>
            <a:r>
              <a:rPr lang="en-US" sz="1100" dirty="0"/>
              <a:t>A 2013 report commissioned for the Higher Learning Commission found some elements of state policy provisions related to the quality for postsecondary providers of dual and concurrent enrollment in 42 states.  The most common relate to instructor eligibility and selection, and course rigor, and </a:t>
            </a:r>
            <a:r>
              <a:rPr lang="en-US" sz="1100" dirty="0" err="1"/>
              <a:t>transcripting</a:t>
            </a:r>
            <a:r>
              <a:rPr lang="en-US" sz="1100" dirty="0"/>
              <a:t> requirements.  The standards vary across the states, but a common intent lies behind these standards – </a:t>
            </a:r>
            <a:r>
              <a:rPr lang="en-US" sz="1100" i="1" dirty="0"/>
              <a:t>that college courses offered to high school students are of the same high quality and rigor as the courses offered to matriculated college students</a:t>
            </a:r>
            <a:r>
              <a:rPr lang="en-US" sz="1100" dirty="0"/>
              <a:t>.</a:t>
            </a:r>
          </a:p>
          <a:p>
            <a:pPr marL="214522" lvl="2" indent="-214522">
              <a:lnSpc>
                <a:spcPct val="114000"/>
              </a:lnSpc>
              <a:spcAft>
                <a:spcPts val="491"/>
              </a:spcAft>
              <a:buFont typeface="Wingdings" pitchFamily="2" charset="2"/>
              <a:buChar char="§"/>
            </a:pPr>
            <a:r>
              <a:rPr lang="en-US" sz="1100" dirty="0"/>
              <a:t>As the only national set of standards of excellence for concurrent enrollment partnerships, NACEP’s standards serve as a model for statewide quality standards in 16 states. </a:t>
            </a:r>
          </a:p>
          <a:p>
            <a:pPr marL="214522" lvl="2" indent="-214522">
              <a:lnSpc>
                <a:spcPct val="114000"/>
              </a:lnSpc>
              <a:spcAft>
                <a:spcPts val="491"/>
              </a:spcAft>
              <a:buFont typeface="Wingdings" pitchFamily="2" charset="2"/>
              <a:buChar char="§"/>
            </a:pPr>
            <a:r>
              <a:rPr lang="en-US" sz="1100" dirty="0"/>
              <a:t>Nine of these states require or encourage colleges and universities to obtain NACEP accreditation.</a:t>
            </a:r>
          </a:p>
          <a:p>
            <a:pPr marL="214522" lvl="2" indent="-214522">
              <a:lnSpc>
                <a:spcPct val="114000"/>
              </a:lnSpc>
              <a:spcAft>
                <a:spcPts val="491"/>
              </a:spcAft>
              <a:buFont typeface="Wingdings" pitchFamily="2" charset="2"/>
              <a:buChar char="§"/>
            </a:pPr>
            <a:r>
              <a:rPr lang="en-US" sz="1100" dirty="0"/>
              <a:t>NACEP did a 2010 study on state oversight mechanisms.  Institutions can choose their poison – a collegial peer review by experts in the field from out of state with no vested interest (NACEP) or a state review conducted either by bureaucrats or representatives of other institutions in the state with a vested interest.</a:t>
            </a:r>
          </a:p>
          <a:p>
            <a:pPr marL="214522" lvl="2" indent="-214522" defTabSz="897301" fontAlgn="base">
              <a:lnSpc>
                <a:spcPct val="114000"/>
              </a:lnSpc>
              <a:spcAft>
                <a:spcPts val="491"/>
              </a:spcAft>
              <a:buFont typeface="Wingdings" pitchFamily="2" charset="2"/>
              <a:buChar char="§"/>
              <a:defRPr/>
            </a:pPr>
            <a:r>
              <a:rPr lang="en-US" sz="1100" dirty="0"/>
              <a:t>Regional accreditors have been starting to pay attention to concurrent enrollment.  </a:t>
            </a:r>
            <a:r>
              <a:rPr lang="en-US" sz="1100" b="1" dirty="0"/>
              <a:t>SACS </a:t>
            </a:r>
            <a:r>
              <a:rPr lang="en-US" sz="1100" dirty="0"/>
              <a:t>for the past few years; and the new </a:t>
            </a:r>
            <a:r>
              <a:rPr lang="en-US" sz="1100" b="1" dirty="0"/>
              <a:t>HLC </a:t>
            </a:r>
            <a:r>
              <a:rPr lang="en-US" sz="1100" dirty="0"/>
              <a:t>criteria that just came into effect for the first time explicitly address dual credit.  A recent report commissioned by HLC highlighted NACEP’s leadership in this area.</a:t>
            </a:r>
          </a:p>
          <a:p>
            <a:pPr marL="214522" lvl="2" indent="-214522" defTabSz="897301" fontAlgn="base">
              <a:lnSpc>
                <a:spcPct val="114000"/>
              </a:lnSpc>
              <a:spcAft>
                <a:spcPts val="491"/>
              </a:spcAft>
              <a:buFont typeface="Wingdings" pitchFamily="2" charset="2"/>
              <a:buChar char="§"/>
              <a:defRPr/>
            </a:pPr>
            <a:r>
              <a:rPr lang="en-US" sz="1100" dirty="0"/>
              <a:t>Professional associations have likewise looked to NACEP’s standards and accreditation when concerns arise over concurrent enrollment course  quality.   Two collegiate divisions of the National Council of Teachers of English have endorsed NACEP accreditation.</a:t>
            </a:r>
          </a:p>
        </p:txBody>
      </p:sp>
      <p:sp>
        <p:nvSpPr>
          <p:cNvPr id="4" name="Slide Number Placeholder 3"/>
          <p:cNvSpPr>
            <a:spLocks noGrp="1"/>
          </p:cNvSpPr>
          <p:nvPr>
            <p:ph type="sldNum" sz="quarter" idx="10"/>
          </p:nvPr>
        </p:nvSpPr>
        <p:spPr/>
        <p:txBody>
          <a:bodyPr/>
          <a:lstStyle/>
          <a:p>
            <a:pPr>
              <a:defRPr/>
            </a:pPr>
            <a:fld id="{13E638C4-0B63-4FA0-8866-9D6B7837F567}" type="slidenum">
              <a:rPr lang="en-US" smtClean="0">
                <a:solidFill>
                  <a:prstClr val="black"/>
                </a:solidFill>
                <a:latin typeface="Calibri"/>
              </a:rPr>
              <a:pPr>
                <a:defRPr/>
              </a:pPr>
              <a:t>9</a:t>
            </a:fld>
            <a:endParaRPr lang="en-US">
              <a:solidFill>
                <a:prstClr val="black"/>
              </a:solidFill>
              <a:latin typeface="Calibri"/>
            </a:endParaRPr>
          </a:p>
        </p:txBody>
      </p:sp>
    </p:spTree>
    <p:extLst>
      <p:ext uri="{BB962C8B-B14F-4D97-AF65-F5344CB8AC3E}">
        <p14:creationId xmlns:p14="http://schemas.microsoft.com/office/powerpoint/2010/main" val="867780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683811" y="905710"/>
            <a:ext cx="8228413" cy="178510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2">
                    <a:lumMod val="75000"/>
                  </a:schemeClr>
                </a:solidFill>
              </a:defRPr>
            </a:lvl1pPr>
          </a:lstStyle>
          <a:p>
            <a:endParaRPr lang="en-US" dirty="0">
              <a:solidFill>
                <a:srgbClr val="326295">
                  <a:lumMod val="75000"/>
                </a:srgbClr>
              </a:solidFill>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6" name="Text Placeholder 5"/>
          <p:cNvSpPr>
            <a:spLocks noGrp="1"/>
          </p:cNvSpPr>
          <p:nvPr>
            <p:ph type="body" sz="quarter" idx="12"/>
          </p:nvPr>
        </p:nvSpPr>
        <p:spPr>
          <a:xfrm>
            <a:off x="687388" y="2938998"/>
            <a:ext cx="8224837" cy="2486835"/>
          </a:xfrm>
        </p:spPr>
        <p:txBody>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587008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027118-267B-4C5D-A034-5253FB32A1E1}" type="datetimeFigureOut">
              <a:rPr lang="en-US">
                <a:solidFill>
                  <a:prstClr val="black">
                    <a:tint val="75000"/>
                  </a:prstClr>
                </a:solidFill>
                <a:latin typeface="Calibri"/>
              </a:rPr>
              <a:pPr>
                <a:defRPr/>
              </a:pPr>
              <a:t>2/13/14</a:t>
            </a:fld>
            <a:endParaRPr lang="en-US">
              <a:solidFill>
                <a:prstClr val="black">
                  <a:tint val="75000"/>
                </a:prstClr>
              </a:solidFill>
              <a:latin typeface="Calibri"/>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D09F51DE-D72C-4225-9312-8A735C4B60AB}"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9319710"/>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EC5AB66-042E-4FB4-BD4A-86956319F1B3}" type="datetimeFigureOut">
              <a:rPr lang="en-US">
                <a:solidFill>
                  <a:prstClr val="black">
                    <a:tint val="75000"/>
                  </a:prstClr>
                </a:solidFill>
                <a:latin typeface="Calibri"/>
              </a:rPr>
              <a:pPr>
                <a:defRPr/>
              </a:pPr>
              <a:t>2/13/14</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08F41446-5BC1-4912-9EE6-3A2B743F5D5D}"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43630775"/>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1ADFD45-246D-47E1-A96E-3E373334F1B2}" type="datetimeFigureOut">
              <a:rPr lang="en-US">
                <a:solidFill>
                  <a:prstClr val="black">
                    <a:tint val="75000"/>
                  </a:prstClr>
                </a:solidFill>
                <a:latin typeface="Calibri"/>
              </a:rPr>
              <a:pPr>
                <a:defRPr/>
              </a:pPr>
              <a:t>2/13/14</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2BBF6377-97AE-4AC4-AB57-6B1FECBE4390}"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1231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911842-573F-425A-B06C-C109112E73CB}" type="datetimeFigureOut">
              <a:rPr lang="en-US">
                <a:solidFill>
                  <a:prstClr val="black">
                    <a:tint val="75000"/>
                  </a:prstClr>
                </a:solidFill>
                <a:latin typeface="Calibri"/>
              </a:rPr>
              <a:pPr>
                <a:defRPr/>
              </a:pPr>
              <a:t>2/13/14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805A8D95-02C6-4C0B-B3C3-36D949090BB2}"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12474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5098300-35CB-4AB2-9DA9-63B411819C50}" type="datetimeFigureOut">
              <a:rPr lang="en-US">
                <a:solidFill>
                  <a:prstClr val="black">
                    <a:tint val="75000"/>
                  </a:prstClr>
                </a:solidFill>
                <a:latin typeface="Calibri"/>
              </a:rPr>
              <a:pPr>
                <a:defRPr/>
              </a:pPr>
              <a:t>2/13/14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7752EFAC-E9BC-4B8B-9544-007C08D27E8E}"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94513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a:xfrm>
            <a:off x="8755130" y="6507316"/>
            <a:ext cx="157094" cy="153888"/>
          </a:xfrm>
          <a:prstGeom prst="rect">
            <a:avLst/>
          </a:prstGeom>
        </p:spPr>
        <p:txBody>
          <a:bodyPr wrap="none"/>
          <a:lstStyle>
            <a:lvl1pPr>
              <a:defRPr sz="1000"/>
            </a:lvl1pPr>
          </a:lstStyle>
          <a:p>
            <a:pPr defTabSz="914400" fontAlgn="base">
              <a:spcBef>
                <a:spcPct val="0"/>
              </a:spcBef>
              <a:spcAft>
                <a:spcPct val="0"/>
              </a:spcAft>
            </a:pPr>
            <a:fld id="{A1A8B8B9-B651-4439-A868-E8F04EF81465}" type="slidenum">
              <a:rPr lang="en-US" smtClean="0">
                <a:solidFill>
                  <a:srgbClr val="326295">
                    <a:lumMod val="75000"/>
                  </a:srgbClr>
                </a:solidFill>
                <a:latin typeface="Arial"/>
                <a:ea typeface="ＭＳ Ｐゴシック"/>
              </a:rPr>
              <a:pPr defTabSz="914400" fontAlgn="base">
                <a:spcBef>
                  <a:spcPct val="0"/>
                </a:spcBef>
                <a:spcAft>
                  <a:spcPct val="0"/>
                </a:spcAft>
              </a:pPr>
              <a:t>‹#›</a:t>
            </a:fld>
            <a:endParaRPr lang="en-US" dirty="0">
              <a:solidFill>
                <a:srgbClr val="326295">
                  <a:lumMod val="75000"/>
                </a:srgbClr>
              </a:solidFill>
              <a:latin typeface="Arial"/>
              <a:ea typeface="ＭＳ Ｐゴシック"/>
            </a:endParaRPr>
          </a:p>
        </p:txBody>
      </p:sp>
    </p:spTree>
    <p:extLst>
      <p:ext uri="{BB962C8B-B14F-4D97-AF65-F5344CB8AC3E}">
        <p14:creationId xmlns:p14="http://schemas.microsoft.com/office/powerpoint/2010/main" val="3784891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21BB78E-A62F-47A9-B3F4-D08CD6071B8E}" type="datetimeFigureOut">
              <a:rPr lang="en-US">
                <a:solidFill>
                  <a:prstClr val="black">
                    <a:tint val="75000"/>
                  </a:prstClr>
                </a:solidFill>
                <a:latin typeface="Calibri"/>
              </a:rPr>
              <a:pPr>
                <a:defRPr/>
              </a:pPr>
              <a:t>2/13/14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E0165700-EEE0-415A-9BD6-A7EFDCC6DB7C}"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57051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870A765-0B27-488F-96CF-9C309BB18B17}" type="datetimeFigureOut">
              <a:rPr lang="en-US">
                <a:solidFill>
                  <a:prstClr val="black">
                    <a:tint val="75000"/>
                  </a:prstClr>
                </a:solidFill>
                <a:latin typeface="Calibri"/>
              </a:rPr>
              <a:pPr>
                <a:defRPr/>
              </a:pPr>
              <a:t>2/13/14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1D09B217-B2ED-40D2-B21A-A99B409CF54A}"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61205606"/>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55140FF-AFAE-4618-91A3-D4DB4F9808AD}" type="datetimeFigureOut">
              <a:rPr lang="en-US">
                <a:solidFill>
                  <a:prstClr val="black">
                    <a:tint val="75000"/>
                  </a:prstClr>
                </a:solidFill>
                <a:latin typeface="Calibri"/>
              </a:rPr>
              <a:pPr>
                <a:defRPr/>
              </a:pPr>
              <a:t>2/13/14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0F6E19E5-4B66-4DA7-A993-669A82F6A2B4}"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48969826"/>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78F83BD-E9E4-4723-9335-BE3201132A2B}" type="datetimeFigureOut">
              <a:rPr lang="en-US">
                <a:solidFill>
                  <a:prstClr val="black">
                    <a:tint val="75000"/>
                  </a:prstClr>
                </a:solidFill>
                <a:latin typeface="Calibri"/>
              </a:rPr>
              <a:pPr>
                <a:defRPr/>
              </a:pPr>
              <a:t>2/13/14</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D5243A03-0C36-44EC-927D-075BEFABFF50}"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22482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D2C8BCD-5341-4EF1-A191-8213D0912389}" type="datetimeFigureOut">
              <a:rPr lang="en-US">
                <a:solidFill>
                  <a:prstClr val="black">
                    <a:tint val="75000"/>
                  </a:prstClr>
                </a:solidFill>
                <a:latin typeface="Calibri"/>
              </a:rPr>
              <a:pPr>
                <a:defRPr/>
              </a:pPr>
              <a:t>2/13/14</a:t>
            </a:fld>
            <a:endParaRPr lang="en-US">
              <a:solidFill>
                <a:prstClr val="black">
                  <a:tint val="75000"/>
                </a:prstClr>
              </a:solidFill>
              <a:latin typeface="Calibri"/>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pPr>
              <a:defRPr/>
            </a:pPr>
            <a:fld id="{FF74E83C-B9A9-4A28-8665-01036EDA4638}"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25422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274638"/>
            <a:ext cx="9144000" cy="1143000"/>
          </a:xfrm>
        </p:spPr>
        <p:txBody>
          <a:bodyPr/>
          <a:lstStyle>
            <a:lvl1pPr>
              <a:defRPr sz="4000" b="1">
                <a:effectLst>
                  <a:outerShdw blurRad="38100" dist="38100" dir="2700000" algn="tl">
                    <a:srgbClr val="000000">
                      <a:alpha val="43137"/>
                    </a:srgbClr>
                  </a:outerShdw>
                </a:effectLst>
                <a:latin typeface="Franklin Gothic Book"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54820655"/>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and Foot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274638"/>
            <a:ext cx="9144000" cy="1143000"/>
          </a:xfrm>
        </p:spPr>
        <p:txBody>
          <a:bodyPr/>
          <a:lstStyle>
            <a:lvl1pPr>
              <a:defRPr sz="4000" b="1">
                <a:effectLst>
                  <a:outerShdw blurRad="38100" dist="38100" dir="2700000" algn="tl">
                    <a:srgbClr val="000000">
                      <a:alpha val="43137"/>
                    </a:srgbClr>
                  </a:outerShdw>
                </a:effectLst>
                <a:latin typeface="Franklin Gothic Book" pitchFamily="34" charset="0"/>
              </a:defRPr>
            </a:lvl1pPr>
          </a:lstStyle>
          <a:p>
            <a:r>
              <a:rPr lang="en-US" dirty="0" smtClean="0"/>
              <a:t>Click to edit Master title style</a:t>
            </a:r>
            <a:endParaRPr lang="en-US" dirty="0"/>
          </a:p>
        </p:txBody>
      </p:sp>
      <p:sp>
        <p:nvSpPr>
          <p:cNvPr id="5" name="Footer Placeholder 4"/>
          <p:cNvSpPr>
            <a:spLocks noGrp="1"/>
          </p:cNvSpPr>
          <p:nvPr>
            <p:ph type="ftr" sz="quarter" idx="11"/>
          </p:nvPr>
        </p:nvSpPr>
        <p:spPr>
          <a:xfrm>
            <a:off x="0" y="6356350"/>
            <a:ext cx="9144000" cy="501650"/>
          </a:xfrm>
        </p:spPr>
        <p:txBody>
          <a:bodyPr/>
          <a:lstStyle>
            <a:lvl1pPr algn="l">
              <a:defRPr sz="2400" b="1">
                <a:solidFill>
                  <a:schemeClr val="tx1"/>
                </a:solidFill>
                <a:latin typeface="Franklin Gothic Book" pitchFamily="34" charset="0"/>
              </a:defRPr>
            </a:lvl1pPr>
          </a:lstStyle>
          <a:p>
            <a:pPr>
              <a:defRPr/>
            </a:pPr>
            <a:endParaRPr lang="en-US" dirty="0">
              <a:solidFill>
                <a:prstClr val="black"/>
              </a:solidFill>
            </a:endParaRPr>
          </a:p>
        </p:txBody>
      </p:sp>
    </p:spTree>
    <p:extLst>
      <p:ext uri="{BB962C8B-B14F-4D97-AF65-F5344CB8AC3E}">
        <p14:creationId xmlns:p14="http://schemas.microsoft.com/office/powerpoint/2010/main" val="3649638004"/>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3.xml"/><Relationship Id="rId12" Type="http://schemas.openxmlformats.org/officeDocument/2006/relationships/slideLayout" Target="../slideLayouts/slideLayout14.xml"/><Relationship Id="rId13" Type="http://schemas.openxmlformats.org/officeDocument/2006/relationships/theme" Target="../theme/theme2.xml"/><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 Id="rId9" Type="http://schemas.openxmlformats.org/officeDocument/2006/relationships/slideLayout" Target="../slideLayouts/slideLayout11.xml"/><Relationship Id="rId10"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2294 CCRS CoBranded PPT Title.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051" name="Title Placeholder 1"/>
          <p:cNvSpPr>
            <a:spLocks noGrp="1"/>
          </p:cNvSpPr>
          <p:nvPr>
            <p:ph type="title"/>
          </p:nvPr>
        </p:nvSpPr>
        <p:spPr bwMode="gray">
          <a:xfrm>
            <a:off x="683811" y="1151931"/>
            <a:ext cx="8228417" cy="153888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endParaRPr lang="en-US" dirty="0" smtClean="0"/>
          </a:p>
        </p:txBody>
      </p:sp>
      <p:sp>
        <p:nvSpPr>
          <p:cNvPr id="2052" name="Text Placeholder 2"/>
          <p:cNvSpPr>
            <a:spLocks noGrp="1"/>
          </p:cNvSpPr>
          <p:nvPr>
            <p:ph type="body" idx="1"/>
          </p:nvPr>
        </p:nvSpPr>
        <p:spPr bwMode="gray">
          <a:xfrm>
            <a:off x="683893" y="2935823"/>
            <a:ext cx="8228331" cy="256070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endParaRPr lang="en-US" dirty="0" smtClean="0"/>
          </a:p>
          <a:p>
            <a:pPr lvl="1"/>
            <a:endParaRPr lang="en-US" dirty="0" smtClean="0"/>
          </a:p>
          <a:p>
            <a:pPr lvl="1"/>
            <a:r>
              <a:rPr lang="en-US" dirty="0" smtClean="0"/>
              <a:t>Second level</a:t>
            </a:r>
          </a:p>
          <a:p>
            <a:pPr lvl="2"/>
            <a:r>
              <a:rPr lang="en-US" dirty="0" smtClean="0"/>
              <a:t>Third level</a:t>
            </a:r>
          </a:p>
          <a:p>
            <a:pPr lvl="3"/>
            <a:r>
              <a:rPr lang="en-US" dirty="0" smtClean="0"/>
              <a:t>Month 20XX</a:t>
            </a:r>
          </a:p>
        </p:txBody>
      </p:sp>
      <p:sp>
        <p:nvSpPr>
          <p:cNvPr id="2" name="Date Placeholder 1"/>
          <p:cNvSpPr>
            <a:spLocks noGrp="1"/>
          </p:cNvSpPr>
          <p:nvPr>
            <p:ph type="dt" sz="half" idx="2"/>
          </p:nvPr>
        </p:nvSpPr>
        <p:spPr bwMode="gray">
          <a:xfrm>
            <a:off x="6419849" y="6709225"/>
            <a:ext cx="2492375" cy="123111"/>
          </a:xfrm>
          <a:prstGeom prst="rect">
            <a:avLst/>
          </a:prstGeom>
        </p:spPr>
        <p:txBody>
          <a:bodyPr vert="horz" lIns="0" tIns="0" rIns="0" bIns="0" rtlCol="0" anchor="ctr">
            <a:spAutoFit/>
          </a:bodyPr>
          <a:lstStyle>
            <a:lvl1pPr algn="r">
              <a:defRPr sz="800">
                <a:solidFill>
                  <a:schemeClr val="bg1">
                    <a:lumMod val="50000"/>
                  </a:schemeClr>
                </a:solidFill>
                <a:latin typeface="Arial Narrow" pitchFamily="34" charset="0"/>
              </a:defRPr>
            </a:lvl1pPr>
          </a:lstStyle>
          <a:p>
            <a:pPr defTabSz="914400" fontAlgn="base">
              <a:spcBef>
                <a:spcPct val="0"/>
              </a:spcBef>
              <a:spcAft>
                <a:spcPct val="0"/>
              </a:spcAft>
            </a:pPr>
            <a:endParaRPr lang="en-US" dirty="0">
              <a:solidFill>
                <a:srgbClr val="FFFFFF">
                  <a:lumMod val="50000"/>
                </a:srgbClr>
              </a:solidFill>
              <a:ea typeface="ＭＳ Ｐゴシック"/>
            </a:endParaRPr>
          </a:p>
        </p:txBody>
      </p:sp>
      <p:sp>
        <p:nvSpPr>
          <p:cNvPr id="3" name="Footer Placeholder 2"/>
          <p:cNvSpPr>
            <a:spLocks noGrp="1"/>
          </p:cNvSpPr>
          <p:nvPr>
            <p:ph type="ftr" sz="quarter" idx="3"/>
          </p:nvPr>
        </p:nvSpPr>
        <p:spPr bwMode="gray">
          <a:xfrm>
            <a:off x="5328340" y="6567844"/>
            <a:ext cx="3583885" cy="123111"/>
          </a:xfrm>
          <a:prstGeom prst="rect">
            <a:avLst/>
          </a:prstGeom>
        </p:spPr>
        <p:txBody>
          <a:bodyPr vert="horz" lIns="0" tIns="0" rIns="0" bIns="0" rtlCol="0" anchor="ctr">
            <a:spAutoFit/>
          </a:bodyPr>
          <a:lstStyle>
            <a:lvl1pPr algn="r">
              <a:defRPr sz="800">
                <a:solidFill>
                  <a:schemeClr val="tx1">
                    <a:tint val="75000"/>
                  </a:schemeClr>
                </a:solidFill>
                <a:latin typeface="Arial Narrow" pitchFamily="34" charset="0"/>
              </a:defRPr>
            </a:lvl1pPr>
          </a:lstStyle>
          <a:p>
            <a:pPr defTabSz="914400" fontAlgn="base">
              <a:spcBef>
                <a:spcPct val="0"/>
              </a:spcBef>
              <a:spcAft>
                <a:spcPct val="0"/>
              </a:spcAft>
            </a:pPr>
            <a:endParaRPr lang="en-US" dirty="0">
              <a:solidFill>
                <a:srgbClr val="000000">
                  <a:tint val="75000"/>
                </a:srgbClr>
              </a:solidFill>
              <a:ea typeface="ＭＳ Ｐゴシック"/>
            </a:endParaRPr>
          </a:p>
        </p:txBody>
      </p:sp>
    </p:spTree>
    <p:extLst>
      <p:ext uri="{BB962C8B-B14F-4D97-AF65-F5344CB8AC3E}">
        <p14:creationId xmlns:p14="http://schemas.microsoft.com/office/powerpoint/2010/main" val="1070768851"/>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algn="l" rtl="0" eaLnBrk="1" fontAlgn="base" hangingPunct="1">
        <a:spcBef>
          <a:spcPct val="20000"/>
        </a:spcBef>
        <a:spcAft>
          <a:spcPct val="0"/>
        </a:spcAft>
        <a:defRPr sz="3200" kern="1200">
          <a:solidFill>
            <a:schemeClr val="bg1">
              <a:lumMod val="75000"/>
            </a:schemeClr>
          </a:solidFill>
          <a:latin typeface="+mn-lt"/>
          <a:ea typeface="+mn-ea"/>
          <a:cs typeface="Arial" pitchFamily="34" charset="0"/>
        </a:defRPr>
      </a:lvl1pPr>
      <a:lvl2pPr marL="457200" indent="-457200" algn="l" rtl="0" eaLnBrk="1" fontAlgn="base" hangingPunct="1">
        <a:spcBef>
          <a:spcPct val="20000"/>
        </a:spcBef>
        <a:spcAft>
          <a:spcPct val="0"/>
        </a:spcAft>
        <a:defRPr sz="2400" kern="1200">
          <a:solidFill>
            <a:schemeClr val="bg1"/>
          </a:solidFill>
          <a:latin typeface="+mn-lt"/>
          <a:ea typeface="+mn-ea"/>
          <a:cs typeface="Arial" pitchFamily="34" charset="0"/>
        </a:defRPr>
      </a:lvl2pPr>
      <a:lvl3pPr marL="914400" indent="-914400" algn="l" rtl="0" eaLnBrk="1" fontAlgn="base" hangingPunct="1">
        <a:spcBef>
          <a:spcPct val="20000"/>
        </a:spcBef>
        <a:spcAft>
          <a:spcPct val="0"/>
        </a:spcAft>
        <a:defRPr sz="2000" kern="1200">
          <a:solidFill>
            <a:schemeClr val="bg1"/>
          </a:solidFill>
          <a:latin typeface="+mn-lt"/>
          <a:ea typeface="+mn-ea"/>
          <a:cs typeface="Arial" pitchFamily="34" charset="0"/>
        </a:defRPr>
      </a:lvl3pPr>
      <a:lvl4pPr marL="0" indent="0" algn="l" rtl="0" eaLnBrk="1" fontAlgn="base" hangingPunct="1">
        <a:spcBef>
          <a:spcPct val="20000"/>
        </a:spcBef>
        <a:spcAft>
          <a:spcPct val="0"/>
        </a:spcAft>
        <a:defRPr sz="1600" kern="1200">
          <a:solidFill>
            <a:schemeClr val="bg1"/>
          </a:solidFill>
          <a:latin typeface="+mn-lt"/>
          <a:ea typeface="+mn-ea"/>
          <a:cs typeface="+mn-cs"/>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defTabSz="914400">
              <a:defRPr/>
            </a:pPr>
            <a:fld id="{E01368A4-24B8-4CFC-822D-86594213B3C1}" type="datetimeFigureOut">
              <a:rPr lang="en-US">
                <a:solidFill>
                  <a:prstClr val="black">
                    <a:tint val="75000"/>
                  </a:prstClr>
                </a:solidFill>
                <a:latin typeface="Calibri"/>
              </a:rPr>
              <a:pPr defTabSz="914400">
                <a:defRPr/>
              </a:pPr>
              <a:t>2/13/14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914400">
              <a:defRPr/>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defTabSz="914400">
              <a:defRPr/>
            </a:pPr>
            <a:fld id="{0F852F7D-79DF-4CAF-8905-78363DD80F4C}" type="slidenum">
              <a:rPr lang="en-US">
                <a:solidFill>
                  <a:prstClr val="black">
                    <a:tint val="75000"/>
                  </a:prstClr>
                </a:solidFill>
                <a:latin typeface="Calibri"/>
              </a:rPr>
              <a:pPr defTabSz="914400">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8257319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iming>
    <p:tnLst>
      <p:par>
        <p:cTn xmlns:p14="http://schemas.microsoft.com/office/powerpoint/2010/mai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5.jpeg"/><Relationship Id="rId5" Type="http://schemas.openxmlformats.org/officeDocument/2006/relationships/hyperlink" Target="mailto:alowe@nacep.org" TargetMode="External"/><Relationship Id="rId6" Type="http://schemas.openxmlformats.org/officeDocument/2006/relationships/hyperlink" Target="http://www.nacep.org/" TargetMode="External"/><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png"/><Relationship Id="rId5" Type="http://schemas.openxmlformats.org/officeDocument/2006/relationships/image" Target="../media/image8.jpeg"/><Relationship Id="rId6" Type="http://schemas.openxmlformats.org/officeDocument/2006/relationships/image" Target="../media/image9.png"/><Relationship Id="rId7" Type="http://schemas.openxmlformats.org/officeDocument/2006/relationships/image" Target="../media/image10.jpeg"/><Relationship Id="rId8" Type="http://schemas.openxmlformats.org/officeDocument/2006/relationships/image" Target="../media/image11.jpe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9" y="3508756"/>
            <a:ext cx="8229600" cy="738664"/>
          </a:xfrm>
        </p:spPr>
        <p:txBody>
          <a:bodyPr/>
          <a:lstStyle/>
          <a:p>
            <a:r>
              <a:rPr lang="en-US" sz="4800" dirty="0" smtClean="0"/>
              <a:t>Audience Questions?</a:t>
            </a:r>
            <a:endParaRPr lang="en-US" sz="4800" dirty="0"/>
          </a:p>
        </p:txBody>
      </p:sp>
      <p:sp>
        <p:nvSpPr>
          <p:cNvPr id="4" name="Slide Number Placeholder 3"/>
          <p:cNvSpPr>
            <a:spLocks noGrp="1"/>
          </p:cNvSpPr>
          <p:nvPr>
            <p:ph type="sldNum" sz="quarter" idx="12"/>
          </p:nvPr>
        </p:nvSpPr>
        <p:spPr>
          <a:xfrm>
            <a:off x="8841692" y="6507316"/>
            <a:ext cx="70532" cy="153888"/>
          </a:xfrm>
        </p:spPr>
        <p:txBody>
          <a:bodyPr/>
          <a:lstStyle/>
          <a:p>
            <a:fld id="{A1A8B8B9-B651-4439-A868-E8F04EF81465}" type="slidenum">
              <a:rPr lang="en-US" smtClean="0">
                <a:solidFill>
                  <a:srgbClr val="326295">
                    <a:lumMod val="75000"/>
                  </a:srgbClr>
                </a:solidFill>
                <a:latin typeface="Arial"/>
              </a:rPr>
              <a:pPr/>
              <a:t>1</a:t>
            </a:fld>
            <a:endParaRPr lang="en-US" dirty="0">
              <a:solidFill>
                <a:srgbClr val="326295">
                  <a:lumMod val="75000"/>
                </a:srgbClr>
              </a:solidFill>
              <a:latin typeface="Arial"/>
            </a:endParaRPr>
          </a:p>
        </p:txBody>
      </p:sp>
      <p:sp>
        <p:nvSpPr>
          <p:cNvPr id="5" name="TextBox 4"/>
          <p:cNvSpPr txBox="1"/>
          <p:nvPr/>
        </p:nvSpPr>
        <p:spPr>
          <a:xfrm>
            <a:off x="6930890" y="4421040"/>
            <a:ext cx="3657600" cy="1000274"/>
          </a:xfrm>
          <a:prstGeom prst="rect">
            <a:avLst/>
          </a:prstGeom>
          <a:noFill/>
        </p:spPr>
        <p:txBody>
          <a:bodyPr wrap="square" rtlCol="0">
            <a:spAutoFit/>
          </a:bodyPr>
          <a:lstStyle/>
          <a:p>
            <a:pPr defTabSz="914400"/>
            <a:r>
              <a:rPr lang="en-US" dirty="0">
                <a:solidFill>
                  <a:srgbClr val="FFFFFF"/>
                </a:solidFill>
                <a:latin typeface="Arial"/>
                <a:ea typeface="ＭＳ Ｐゴシック"/>
                <a:cs typeface="Microsoft Sans Serif" pitchFamily="34" charset="0"/>
              </a:rPr>
              <a:t>@</a:t>
            </a:r>
            <a:r>
              <a:rPr lang="en-US" dirty="0" err="1">
                <a:solidFill>
                  <a:srgbClr val="FFFFFF"/>
                </a:solidFill>
                <a:latin typeface="Arial"/>
                <a:ea typeface="ＭＳ Ｐゴシック"/>
                <a:cs typeface="Microsoft Sans Serif" pitchFamily="34" charset="0"/>
              </a:rPr>
              <a:t>CCRSCenter</a:t>
            </a:r>
            <a:endParaRPr lang="en-US" dirty="0">
              <a:solidFill>
                <a:srgbClr val="FFFFFF"/>
              </a:solidFill>
              <a:latin typeface="Arial"/>
              <a:ea typeface="ＭＳ Ｐゴシック"/>
              <a:cs typeface="Microsoft Sans Serif" pitchFamily="34" charset="0"/>
            </a:endParaRPr>
          </a:p>
          <a:p>
            <a:pPr defTabSz="914400"/>
            <a:r>
              <a:rPr lang="en-US" dirty="0">
                <a:solidFill>
                  <a:srgbClr val="FFFFFF"/>
                </a:solidFill>
                <a:latin typeface="Arial"/>
                <a:ea typeface="ＭＳ Ｐゴシック"/>
                <a:cs typeface="Microsoft Sans Serif" pitchFamily="34" charset="0"/>
              </a:rPr>
              <a:t>@</a:t>
            </a:r>
            <a:r>
              <a:rPr lang="en-US" dirty="0" err="1">
                <a:solidFill>
                  <a:srgbClr val="FFFFFF"/>
                </a:solidFill>
                <a:latin typeface="Arial"/>
                <a:ea typeface="ＭＳ Ｐゴシック"/>
                <a:cs typeface="Microsoft Sans Serif" pitchFamily="34" charset="0"/>
              </a:rPr>
              <a:t>AYPF_Tweets</a:t>
            </a:r>
            <a:endParaRPr lang="en-US" dirty="0">
              <a:solidFill>
                <a:srgbClr val="FFFFFF"/>
              </a:solidFill>
              <a:latin typeface="Arial"/>
              <a:ea typeface="ＭＳ Ｐゴシック"/>
              <a:cs typeface="Microsoft Sans Serif" pitchFamily="34" charset="0"/>
            </a:endParaRPr>
          </a:p>
          <a:p>
            <a:pPr defTabSz="914400">
              <a:spcBef>
                <a:spcPts val="600"/>
              </a:spcBef>
            </a:pPr>
            <a:r>
              <a:rPr lang="en-US" dirty="0">
                <a:solidFill>
                  <a:srgbClr val="FFFFFF"/>
                </a:solidFill>
                <a:latin typeface="Arial"/>
                <a:ea typeface="ＭＳ Ｐゴシック"/>
                <a:cs typeface="Microsoft Sans Serif" pitchFamily="34" charset="0"/>
              </a:rPr>
              <a:t>  #AcceleratedEd</a:t>
            </a:r>
            <a:endParaRPr lang="en-US" dirty="0">
              <a:solidFill>
                <a:srgbClr val="000000"/>
              </a:solidFill>
              <a:latin typeface="Arial"/>
              <a:ea typeface="ＭＳ Ｐゴシック"/>
            </a:endParaRPr>
          </a:p>
        </p:txBody>
      </p:sp>
      <p:pic>
        <p:nvPicPr>
          <p:cNvPr id="6" name="Picture 2" descr="image002"/>
          <p:cNvPicPr>
            <a:picLocks noChangeAspect="1" noChangeArrowheads="1"/>
          </p:cNvPicPr>
          <p:nvPr/>
        </p:nvPicPr>
        <p:blipFill>
          <a:blip r:embed="rId3" cstate="print"/>
          <a:srcRect/>
          <a:stretch>
            <a:fillRect/>
          </a:stretch>
        </p:blipFill>
        <p:spPr bwMode="auto">
          <a:xfrm>
            <a:off x="6315594" y="4649668"/>
            <a:ext cx="533400" cy="533400"/>
          </a:xfrm>
          <a:prstGeom prst="rect">
            <a:avLst/>
          </a:prstGeom>
          <a:noFill/>
          <a:ln w="9525">
            <a:noFill/>
            <a:miter lim="800000"/>
            <a:headEnd/>
            <a:tailEnd/>
          </a:ln>
        </p:spPr>
      </p:pic>
    </p:spTree>
    <p:extLst>
      <p:ext uri="{BB962C8B-B14F-4D97-AF65-F5344CB8AC3E}">
        <p14:creationId xmlns:p14="http://schemas.microsoft.com/office/powerpoint/2010/main" val="415109322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82206" y="201926"/>
            <a:ext cx="8379589" cy="5029200"/>
          </a:xfrm>
          <a:prstGeom prst="rect">
            <a:avLst/>
          </a:prstGeom>
        </p:spPr>
      </p:pic>
      <p:sp>
        <p:nvSpPr>
          <p:cNvPr id="2" name="Rectangle 1"/>
          <p:cNvSpPr/>
          <p:nvPr/>
        </p:nvSpPr>
        <p:spPr>
          <a:xfrm>
            <a:off x="2286000" y="5433052"/>
            <a:ext cx="4572000" cy="1200329"/>
          </a:xfrm>
          <a:prstGeom prst="rect">
            <a:avLst/>
          </a:prstGeom>
        </p:spPr>
        <p:txBody>
          <a:bodyPr>
            <a:spAutoFit/>
          </a:bodyPr>
          <a:lstStyle/>
          <a:p>
            <a:pPr algn="ctr" defTabSz="914400" fontAlgn="base"/>
            <a:r>
              <a:rPr lang="en-US" b="1" dirty="0">
                <a:solidFill>
                  <a:prstClr val="black"/>
                </a:solidFill>
                <a:effectLst>
                  <a:outerShdw blurRad="50800" dist="38100" dir="2700000" algn="tl" rotWithShape="0">
                    <a:srgbClr val="00B050">
                      <a:alpha val="40000"/>
                    </a:srgbClr>
                  </a:outerShdw>
                </a:effectLst>
                <a:latin typeface="Franklin Gothic Book" pitchFamily="34" charset="0"/>
                <a:cs typeface="Arial" charset="0"/>
              </a:rPr>
              <a:t>Adam I. Lowe, Executive Director</a:t>
            </a:r>
          </a:p>
          <a:p>
            <a:pPr algn="ctr" defTabSz="914400" fontAlgn="base"/>
            <a:r>
              <a:rPr lang="en-US" b="1" dirty="0">
                <a:solidFill>
                  <a:prstClr val="black"/>
                </a:solidFill>
                <a:effectLst>
                  <a:outerShdw blurRad="50800" dist="38100" dir="2700000" algn="tl" rotWithShape="0">
                    <a:srgbClr val="00B050">
                      <a:alpha val="40000"/>
                    </a:srgbClr>
                  </a:outerShdw>
                </a:effectLst>
                <a:latin typeface="Franklin Gothic Book" pitchFamily="34" charset="0"/>
                <a:cs typeface="Arial" charset="0"/>
                <a:hlinkClick r:id="rId5"/>
              </a:rPr>
              <a:t>alowe@nacep.org</a:t>
            </a:r>
            <a:endParaRPr lang="en-US" b="1" dirty="0">
              <a:solidFill>
                <a:prstClr val="black"/>
              </a:solidFill>
              <a:effectLst>
                <a:outerShdw blurRad="50800" dist="38100" dir="2700000" algn="tl" rotWithShape="0">
                  <a:srgbClr val="00B050">
                    <a:alpha val="40000"/>
                  </a:srgbClr>
                </a:outerShdw>
              </a:effectLst>
              <a:latin typeface="Franklin Gothic Book" pitchFamily="34" charset="0"/>
              <a:cs typeface="Arial" charset="0"/>
            </a:endParaRPr>
          </a:p>
          <a:p>
            <a:pPr algn="ctr" defTabSz="914400" fontAlgn="base"/>
            <a:r>
              <a:rPr lang="en-US" b="1" dirty="0">
                <a:solidFill>
                  <a:prstClr val="black"/>
                </a:solidFill>
                <a:effectLst>
                  <a:outerShdw blurRad="50800" dist="38100" dir="2700000" algn="tl" rotWithShape="0">
                    <a:srgbClr val="00B050">
                      <a:alpha val="40000"/>
                    </a:srgbClr>
                  </a:outerShdw>
                </a:effectLst>
                <a:latin typeface="Franklin Gothic Book" pitchFamily="34" charset="0"/>
                <a:cs typeface="Arial" charset="0"/>
              </a:rPr>
              <a:t>919-593-5205</a:t>
            </a:r>
          </a:p>
          <a:p>
            <a:pPr algn="ctr" defTabSz="914400" fontAlgn="base"/>
            <a:r>
              <a:rPr lang="en-US" b="1" dirty="0">
                <a:solidFill>
                  <a:prstClr val="black"/>
                </a:solidFill>
                <a:effectLst>
                  <a:outerShdw blurRad="50800" dist="38100" dir="2700000" algn="tl" rotWithShape="0">
                    <a:srgbClr val="00B050">
                      <a:alpha val="40000"/>
                    </a:srgbClr>
                  </a:outerShdw>
                </a:effectLst>
                <a:latin typeface="Franklin Gothic Book" pitchFamily="34" charset="0"/>
                <a:cs typeface="Arial" charset="0"/>
                <a:hlinkClick r:id="rId6"/>
              </a:rPr>
              <a:t>www.nacep.org</a:t>
            </a:r>
            <a:endParaRPr lang="en-US" b="1" dirty="0">
              <a:solidFill>
                <a:prstClr val="black"/>
              </a:solidFill>
              <a:effectLst>
                <a:outerShdw blurRad="50800" dist="38100" dir="2700000" algn="tl" rotWithShape="0">
                  <a:srgbClr val="00B050">
                    <a:alpha val="40000"/>
                  </a:srgbClr>
                </a:outerShdw>
              </a:effectLst>
              <a:latin typeface="Franklin Gothic Book" pitchFamily="34" charset="0"/>
              <a:cs typeface="Arial" charset="0"/>
            </a:endParaRPr>
          </a:p>
        </p:txBody>
      </p:sp>
    </p:spTree>
    <p:extLst>
      <p:ext uri="{BB962C8B-B14F-4D97-AF65-F5344CB8AC3E}">
        <p14:creationId xmlns:p14="http://schemas.microsoft.com/office/powerpoint/2010/main" val="3238481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828800"/>
            <a:ext cx="9144000" cy="14176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a:solidFill>
                <a:prstClr val="white"/>
              </a:solidFill>
              <a:latin typeface="Calibri"/>
            </a:endParaRPr>
          </a:p>
        </p:txBody>
      </p:sp>
      <p:sp>
        <p:nvSpPr>
          <p:cNvPr id="8" name="Title 6"/>
          <p:cNvSpPr txBox="1">
            <a:spLocks/>
          </p:cNvSpPr>
          <p:nvPr/>
        </p:nvSpPr>
        <p:spPr bwMode="auto">
          <a:xfrm>
            <a:off x="0" y="1966119"/>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1" kern="1200">
                <a:solidFill>
                  <a:schemeClr val="tx1"/>
                </a:solidFill>
                <a:effectLst>
                  <a:outerShdw blurRad="38100" dist="38100" dir="2700000" algn="tl">
                    <a:srgbClr val="000000">
                      <a:alpha val="43137"/>
                    </a:srgbClr>
                  </a:outerShdw>
                </a:effectLst>
                <a:latin typeface="Franklin Gothic Book" pitchFamily="34" charset="0"/>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defTabSz="914400"/>
            <a:r>
              <a:rPr lang="en-US" sz="4700" dirty="0" smtClean="0">
                <a:solidFill>
                  <a:srgbClr val="7FD0D0"/>
                </a:solidFill>
                <a:latin typeface="Goudy Old Style" pitchFamily="18" charset="0"/>
              </a:rPr>
              <a:t>Building Capacity for Quality: </a:t>
            </a:r>
          </a:p>
          <a:p>
            <a:pPr defTabSz="914400"/>
            <a:r>
              <a:rPr lang="en-US" dirty="0" smtClean="0">
                <a:solidFill>
                  <a:srgbClr val="7FD0D0"/>
                </a:solidFill>
                <a:latin typeface="Goudy Old Style" pitchFamily="18" charset="0"/>
              </a:rPr>
              <a:t>The Role of NACEP Accreditation</a:t>
            </a:r>
            <a:endParaRPr lang="en-US" dirty="0">
              <a:solidFill>
                <a:srgbClr val="7FD0D0"/>
              </a:solidFill>
              <a:latin typeface="Goudy Old Style" pitchFamily="18" charset="0"/>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8400" y="3429000"/>
            <a:ext cx="4267200" cy="32004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1" name="Picture 10"/>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0"/>
            <a:ext cx="9144000" cy="1828800"/>
          </a:xfrm>
          <a:prstGeom prst="rect">
            <a:avLst/>
          </a:prstGeom>
        </p:spPr>
      </p:pic>
    </p:spTree>
    <p:extLst>
      <p:ext uri="{BB962C8B-B14F-4D97-AF65-F5344CB8AC3E}">
        <p14:creationId xmlns:p14="http://schemas.microsoft.com/office/powerpoint/2010/main" val="180389834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http://www.brianmcdaniel.org/wp-content/gallery/photo-a-day-2012/img_0691_2_3_fused.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57200" y="689840"/>
            <a:ext cx="8229600" cy="547832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p14="http://schemas.microsoft.com/office/powerpoint/2010/main" val="401578577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Rectangle 15"/>
          <p:cNvSpPr/>
          <p:nvPr/>
        </p:nvSpPr>
        <p:spPr>
          <a:xfrm>
            <a:off x="0" y="6150114"/>
            <a:ext cx="9144000" cy="400110"/>
          </a:xfrm>
          <a:prstGeom prst="rect">
            <a:avLst/>
          </a:prstGeom>
        </p:spPr>
        <p:txBody>
          <a:bodyPr wrap="square">
            <a:spAutoFit/>
          </a:bodyPr>
          <a:lstStyle/>
          <a:p>
            <a:pPr defTabSz="914400" fontAlgn="base">
              <a:spcBef>
                <a:spcPct val="0"/>
              </a:spcBef>
              <a:spcAft>
                <a:spcPct val="0"/>
              </a:spcAft>
            </a:pPr>
            <a:endParaRPr lang="en-US" sz="2000" dirty="0">
              <a:solidFill>
                <a:prstClr val="black"/>
              </a:solidFill>
              <a:latin typeface="Calibri"/>
              <a:cs typeface="Arial" charset="0"/>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34000" y="533400"/>
            <a:ext cx="3414772" cy="1371600"/>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4005" y="513588"/>
            <a:ext cx="3941064" cy="1239012"/>
          </a:xfrm>
          <a:prstGeom prst="rect">
            <a:avLst/>
          </a:prstGeom>
          <a:ln>
            <a:noFill/>
          </a:ln>
          <a:effectLst>
            <a:outerShdw blurRad="190500" algn="tl" rotWithShape="0">
              <a:srgbClr val="000000">
                <a:alpha val="70000"/>
              </a:srgbClr>
            </a:outerShdw>
          </a:effectLst>
        </p:spPr>
      </p:pic>
      <p:pic>
        <p:nvPicPr>
          <p:cNvPr id="9" name="Picture 3"/>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bwMode="auto">
          <a:xfrm rot="600000">
            <a:off x="4589804" y="2361163"/>
            <a:ext cx="3722485" cy="22860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Content Placeholder 3"/>
          <p:cNvPicPr>
            <a:picLocks noGrp="1" noChangeAspect="1"/>
          </p:cNvPicPr>
          <p:nvPr>
            <p:ph idx="1"/>
          </p:nvPr>
        </p:nvPicPr>
        <p:blipFill rotWithShape="1">
          <a:blip r:embed="rId7" cstate="email">
            <a:extLst>
              <a:ext uri="{28A0092B-C50C-407E-A947-70E740481C1C}">
                <a14:useLocalDpi xmlns:a14="http://schemas.microsoft.com/office/drawing/2010/main"/>
              </a:ext>
            </a:extLst>
          </a:blip>
          <a:srcRect/>
          <a:stretch/>
        </p:blipFill>
        <p:spPr>
          <a:xfrm rot="-300000">
            <a:off x="1025228" y="2134372"/>
            <a:ext cx="1886069" cy="2743200"/>
          </a:xfrm>
          <a:prstGeom prst="rect">
            <a:avLst/>
          </a:prstGeom>
          <a:ln>
            <a:noFill/>
          </a:ln>
          <a:effectLst>
            <a:outerShdw blurRad="190500" algn="tl" rotWithShape="0">
              <a:srgbClr val="000000">
                <a:alpha val="70000"/>
              </a:srgbClr>
            </a:outerShdw>
          </a:effectLst>
        </p:spPr>
      </p:pic>
      <p:sp>
        <p:nvSpPr>
          <p:cNvPr id="12" name="Rectangle 4"/>
          <p:cNvSpPr>
            <a:spLocks noChangeArrowheads="1"/>
          </p:cNvSpPr>
          <p:nvPr/>
        </p:nvSpPr>
        <p:spPr bwMode="auto">
          <a:xfrm>
            <a:off x="4343400" y="3048000"/>
            <a:ext cx="4059348" cy="830997"/>
          </a:xfrm>
          <a:prstGeom prst="rect">
            <a:avLst/>
          </a:prstGeom>
          <a:noFill/>
          <a:ln w="9525">
            <a:noFill/>
            <a:miter lim="800000"/>
            <a:headEnd/>
            <a:tailEnd/>
          </a:ln>
        </p:spPr>
        <p:txBody>
          <a:bodyPr wrap="square">
            <a:spAutoFit/>
          </a:bodyPr>
          <a:lstStyle/>
          <a:p>
            <a:pPr algn="ctr" defTabSz="914400" fontAlgn="base">
              <a:spcBef>
                <a:spcPct val="0"/>
              </a:spcBef>
              <a:spcAft>
                <a:spcPts val="1200"/>
              </a:spcAft>
            </a:pPr>
            <a:r>
              <a:rPr lang="en-US" sz="2400" b="1" dirty="0">
                <a:solidFill>
                  <a:prstClr val="black"/>
                </a:solidFill>
                <a:effectLst>
                  <a:outerShdw blurRad="50800" dist="38100" dir="2700000" algn="tl" rotWithShape="0">
                    <a:srgbClr val="00B050">
                      <a:alpha val="40000"/>
                    </a:srgbClr>
                  </a:outerShdw>
                </a:effectLst>
                <a:latin typeface="Franklin Gothic Book" pitchFamily="34" charset="0"/>
                <a:cs typeface="Arial" charset="0"/>
              </a:rPr>
              <a:t>Membership</a:t>
            </a:r>
            <a:br>
              <a:rPr lang="en-US" sz="2400" b="1" dirty="0">
                <a:solidFill>
                  <a:prstClr val="black"/>
                </a:solidFill>
                <a:effectLst>
                  <a:outerShdw blurRad="50800" dist="38100" dir="2700000" algn="tl" rotWithShape="0">
                    <a:srgbClr val="00B050">
                      <a:alpha val="40000"/>
                    </a:srgbClr>
                  </a:outerShdw>
                </a:effectLst>
                <a:latin typeface="Franklin Gothic Book" pitchFamily="34" charset="0"/>
                <a:cs typeface="Arial" charset="0"/>
              </a:rPr>
            </a:br>
            <a:r>
              <a:rPr lang="en-US" sz="2400" b="1" dirty="0">
                <a:solidFill>
                  <a:prstClr val="black"/>
                </a:solidFill>
                <a:effectLst>
                  <a:outerShdw blurRad="50800" dist="38100" dir="2700000" algn="tl" rotWithShape="0">
                    <a:srgbClr val="00B050">
                      <a:alpha val="40000"/>
                    </a:srgbClr>
                  </a:outerShdw>
                </a:effectLst>
                <a:latin typeface="Franklin Gothic Book" pitchFamily="34" charset="0"/>
                <a:cs typeface="Arial" charset="0"/>
              </a:rPr>
              <a:t>in 42 States</a:t>
            </a:r>
          </a:p>
        </p:txBody>
      </p:sp>
      <p:sp>
        <p:nvSpPr>
          <p:cNvPr id="13" name="Rectangle 4"/>
          <p:cNvSpPr>
            <a:spLocks noChangeArrowheads="1"/>
          </p:cNvSpPr>
          <p:nvPr/>
        </p:nvSpPr>
        <p:spPr bwMode="auto">
          <a:xfrm>
            <a:off x="5257800" y="109251"/>
            <a:ext cx="4059348" cy="461665"/>
          </a:xfrm>
          <a:prstGeom prst="rect">
            <a:avLst/>
          </a:prstGeom>
          <a:noFill/>
          <a:ln w="9525">
            <a:noFill/>
            <a:miter lim="800000"/>
            <a:headEnd/>
            <a:tailEnd/>
          </a:ln>
        </p:spPr>
        <p:txBody>
          <a:bodyPr wrap="square">
            <a:spAutoFit/>
          </a:bodyPr>
          <a:lstStyle/>
          <a:p>
            <a:pPr defTabSz="914400" fontAlgn="base">
              <a:spcBef>
                <a:spcPct val="0"/>
              </a:spcBef>
              <a:spcAft>
                <a:spcPts val="1200"/>
              </a:spcAft>
            </a:pPr>
            <a:r>
              <a:rPr lang="en-US" sz="2400" b="1" dirty="0">
                <a:solidFill>
                  <a:prstClr val="black"/>
                </a:solidFill>
                <a:effectLst>
                  <a:outerShdw blurRad="50800" dist="38100" dir="2700000" algn="tl" rotWithShape="0">
                    <a:srgbClr val="00B050">
                      <a:alpha val="40000"/>
                    </a:srgbClr>
                  </a:outerShdw>
                </a:effectLst>
                <a:latin typeface="Franklin Gothic Book" pitchFamily="34" charset="0"/>
                <a:cs typeface="Arial" charset="0"/>
              </a:rPr>
              <a:t>Communications</a:t>
            </a:r>
          </a:p>
        </p:txBody>
      </p:sp>
      <p:sp>
        <p:nvSpPr>
          <p:cNvPr id="14" name="Rectangle 4"/>
          <p:cNvSpPr>
            <a:spLocks noChangeArrowheads="1"/>
          </p:cNvSpPr>
          <p:nvPr/>
        </p:nvSpPr>
        <p:spPr bwMode="auto">
          <a:xfrm>
            <a:off x="360252" y="103867"/>
            <a:ext cx="4059348" cy="461665"/>
          </a:xfrm>
          <a:prstGeom prst="rect">
            <a:avLst/>
          </a:prstGeom>
          <a:noFill/>
          <a:ln w="9525">
            <a:noFill/>
            <a:miter lim="800000"/>
            <a:headEnd/>
            <a:tailEnd/>
          </a:ln>
        </p:spPr>
        <p:txBody>
          <a:bodyPr wrap="square">
            <a:spAutoFit/>
          </a:bodyPr>
          <a:lstStyle/>
          <a:p>
            <a:pPr defTabSz="914400" fontAlgn="base">
              <a:spcBef>
                <a:spcPct val="0"/>
              </a:spcBef>
              <a:spcAft>
                <a:spcPts val="1200"/>
              </a:spcAft>
            </a:pPr>
            <a:r>
              <a:rPr lang="en-US" sz="2400" b="1" dirty="0">
                <a:solidFill>
                  <a:prstClr val="black"/>
                </a:solidFill>
                <a:effectLst>
                  <a:outerShdw blurRad="50800" dist="38100" dir="2700000" algn="tl" rotWithShape="0">
                    <a:srgbClr val="00B050">
                      <a:alpha val="40000"/>
                    </a:srgbClr>
                  </a:outerShdw>
                </a:effectLst>
                <a:latin typeface="Franklin Gothic Book" pitchFamily="34" charset="0"/>
                <a:cs typeface="Arial" charset="0"/>
              </a:rPr>
              <a:t>Research</a:t>
            </a:r>
          </a:p>
        </p:txBody>
      </p:sp>
      <p:sp>
        <p:nvSpPr>
          <p:cNvPr id="15" name="Rectangle 4"/>
          <p:cNvSpPr>
            <a:spLocks noChangeArrowheads="1"/>
          </p:cNvSpPr>
          <p:nvPr/>
        </p:nvSpPr>
        <p:spPr bwMode="auto">
          <a:xfrm>
            <a:off x="2493852" y="2270708"/>
            <a:ext cx="4059348" cy="830997"/>
          </a:xfrm>
          <a:prstGeom prst="rect">
            <a:avLst/>
          </a:prstGeom>
          <a:noFill/>
          <a:ln w="9525">
            <a:noFill/>
            <a:miter lim="800000"/>
            <a:headEnd/>
            <a:tailEnd/>
          </a:ln>
        </p:spPr>
        <p:txBody>
          <a:bodyPr wrap="square">
            <a:spAutoFit/>
          </a:bodyPr>
          <a:lstStyle/>
          <a:p>
            <a:pPr defTabSz="914400" fontAlgn="base">
              <a:spcBef>
                <a:spcPct val="0"/>
              </a:spcBef>
              <a:spcAft>
                <a:spcPts val="1200"/>
              </a:spcAft>
            </a:pPr>
            <a:r>
              <a:rPr lang="en-US" sz="2400" b="1" dirty="0">
                <a:solidFill>
                  <a:prstClr val="black"/>
                </a:solidFill>
                <a:effectLst>
                  <a:outerShdw blurRad="50800" dist="38100" dir="2700000" algn="tl" rotWithShape="0">
                    <a:srgbClr val="00B050">
                      <a:alpha val="40000"/>
                    </a:srgbClr>
                  </a:outerShdw>
                </a:effectLst>
                <a:latin typeface="Franklin Gothic Book" pitchFamily="34" charset="0"/>
                <a:cs typeface="Arial" charset="0"/>
              </a:rPr>
              <a:t>Governmental</a:t>
            </a:r>
            <a:br>
              <a:rPr lang="en-US" sz="2400" b="1" dirty="0">
                <a:solidFill>
                  <a:prstClr val="black"/>
                </a:solidFill>
                <a:effectLst>
                  <a:outerShdw blurRad="50800" dist="38100" dir="2700000" algn="tl" rotWithShape="0">
                    <a:srgbClr val="00B050">
                      <a:alpha val="40000"/>
                    </a:srgbClr>
                  </a:outerShdw>
                </a:effectLst>
                <a:latin typeface="Franklin Gothic Book" pitchFamily="34" charset="0"/>
                <a:cs typeface="Arial" charset="0"/>
              </a:rPr>
            </a:br>
            <a:r>
              <a:rPr lang="en-US" sz="2400" b="1" dirty="0">
                <a:solidFill>
                  <a:prstClr val="black"/>
                </a:solidFill>
                <a:effectLst>
                  <a:outerShdw blurRad="50800" dist="38100" dir="2700000" algn="tl" rotWithShape="0">
                    <a:srgbClr val="00B050">
                      <a:alpha val="40000"/>
                    </a:srgbClr>
                  </a:outerShdw>
                </a:effectLst>
                <a:latin typeface="Franklin Gothic Book" pitchFamily="34" charset="0"/>
                <a:cs typeface="Arial" charset="0"/>
              </a:rPr>
              <a:t>Relations</a:t>
            </a:r>
          </a:p>
        </p:txBody>
      </p:sp>
      <p:sp>
        <p:nvSpPr>
          <p:cNvPr id="17" name="Rectangle 4"/>
          <p:cNvSpPr>
            <a:spLocks noChangeArrowheads="1"/>
          </p:cNvSpPr>
          <p:nvPr/>
        </p:nvSpPr>
        <p:spPr bwMode="auto">
          <a:xfrm>
            <a:off x="1497006" y="4807461"/>
            <a:ext cx="6418230" cy="461665"/>
          </a:xfrm>
          <a:prstGeom prst="rect">
            <a:avLst/>
          </a:prstGeom>
          <a:noFill/>
          <a:ln w="9525">
            <a:noFill/>
            <a:miter lim="800000"/>
            <a:headEnd/>
            <a:tailEnd/>
          </a:ln>
        </p:spPr>
        <p:txBody>
          <a:bodyPr wrap="square">
            <a:spAutoFit/>
          </a:bodyPr>
          <a:lstStyle/>
          <a:p>
            <a:pPr algn="ctr" defTabSz="914400" fontAlgn="base">
              <a:spcBef>
                <a:spcPct val="0"/>
              </a:spcBef>
              <a:spcAft>
                <a:spcPts val="1200"/>
              </a:spcAft>
            </a:pPr>
            <a:r>
              <a:rPr lang="en-US" sz="2400" b="1" dirty="0">
                <a:solidFill>
                  <a:prstClr val="black"/>
                </a:solidFill>
                <a:effectLst>
                  <a:outerShdw blurRad="50800" dist="38100" dir="2700000" algn="tl" rotWithShape="0">
                    <a:srgbClr val="00B050">
                      <a:alpha val="40000"/>
                    </a:srgbClr>
                  </a:outerShdw>
                </a:effectLst>
                <a:latin typeface="Franklin Gothic Book" pitchFamily="34" charset="0"/>
                <a:cs typeface="Arial" charset="0"/>
              </a:rPr>
              <a:t>Conferences/Professional Development</a:t>
            </a:r>
          </a:p>
        </p:txBody>
      </p:sp>
      <p:pic>
        <p:nvPicPr>
          <p:cNvPr id="3" name="Picture 2"/>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371600" y="5252207"/>
            <a:ext cx="6669043" cy="145339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9829075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lstStyle/>
          <a:p>
            <a:r>
              <a:rPr lang="en-US" dirty="0" smtClean="0"/>
              <a:t>Location of dual enrollment</a:t>
            </a:r>
            <a:br>
              <a:rPr lang="en-US" dirty="0" smtClean="0"/>
            </a:br>
            <a:r>
              <a:rPr lang="en-US" sz="2800" dirty="0"/>
              <a:t>B</a:t>
            </a:r>
            <a:r>
              <a:rPr lang="en-US" sz="2800" dirty="0" smtClean="0"/>
              <a:t>y numbers of students participating</a:t>
            </a:r>
            <a:endParaRPr lang="en-US" sz="3200" dirty="0"/>
          </a:p>
        </p:txBody>
      </p:sp>
      <p:graphicFrame>
        <p:nvGraphicFramePr>
          <p:cNvPr id="6" name="Chart 5"/>
          <p:cNvGraphicFramePr/>
          <p:nvPr>
            <p:extLst>
              <p:ext uri="{D42A27DB-BD31-4B8C-83A1-F6EECF244321}">
                <p14:modId xmlns:p14="http://schemas.microsoft.com/office/powerpoint/2010/main" val="804538103"/>
              </p:ext>
            </p:extLst>
          </p:nvPr>
        </p:nvGraphicFramePr>
        <p:xfrm>
          <a:off x="762000" y="1160929"/>
          <a:ext cx="77724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0" y="6150114"/>
            <a:ext cx="9144000" cy="707886"/>
          </a:xfrm>
          <a:prstGeom prst="rect">
            <a:avLst/>
          </a:prstGeom>
        </p:spPr>
        <p:txBody>
          <a:bodyPr wrap="square">
            <a:spAutoFit/>
          </a:bodyPr>
          <a:lstStyle/>
          <a:p>
            <a:pPr defTabSz="914400" fontAlgn="base">
              <a:spcBef>
                <a:spcPct val="0"/>
              </a:spcBef>
              <a:spcAft>
                <a:spcPct val="0"/>
              </a:spcAft>
            </a:pPr>
            <a:r>
              <a:rPr lang="en-US" sz="2000" b="1" dirty="0">
                <a:solidFill>
                  <a:srgbClr val="632423"/>
                </a:solidFill>
                <a:latin typeface="Calibri"/>
                <a:cs typeface="Arial" charset="0"/>
              </a:rPr>
              <a:t>Source: </a:t>
            </a:r>
            <a:r>
              <a:rPr lang="en-US" sz="2000" dirty="0">
                <a:solidFill>
                  <a:prstClr val="black"/>
                </a:solidFill>
                <a:latin typeface="Calibri"/>
                <a:cs typeface="Arial" charset="0"/>
              </a:rPr>
              <a:t>National Center for Education Statistics, </a:t>
            </a:r>
            <a:r>
              <a:rPr lang="en-US" sz="2000" i="1" dirty="0">
                <a:solidFill>
                  <a:prstClr val="black"/>
                </a:solidFill>
                <a:latin typeface="Calibri"/>
                <a:cs typeface="Arial" charset="0"/>
              </a:rPr>
              <a:t>Dual Credit and Exam-Based Courses in U.S. Public High </a:t>
            </a:r>
            <a:r>
              <a:rPr lang="en-US" sz="2000" i="1" dirty="0">
                <a:solidFill>
                  <a:prstClr val="black"/>
                </a:solidFill>
                <a:latin typeface="Calibri"/>
                <a:cs typeface="Arial" charset="0"/>
              </a:rPr>
              <a:t>Schools</a:t>
            </a:r>
            <a:r>
              <a:rPr lang="en-US" sz="2000" dirty="0">
                <a:solidFill>
                  <a:prstClr val="black"/>
                </a:solidFill>
                <a:latin typeface="Calibri"/>
                <a:cs typeface="Arial" charset="0"/>
              </a:rPr>
              <a:t>, February 2013.</a:t>
            </a:r>
          </a:p>
        </p:txBody>
      </p:sp>
    </p:spTree>
    <p:extLst>
      <p:ext uri="{BB962C8B-B14F-4D97-AF65-F5344CB8AC3E}">
        <p14:creationId xmlns:p14="http://schemas.microsoft.com/office/powerpoint/2010/main" val="173201548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3560" name="Rectangle 4"/>
          <p:cNvSpPr>
            <a:spLocks noChangeArrowheads="1"/>
          </p:cNvSpPr>
          <p:nvPr/>
        </p:nvSpPr>
        <p:spPr bwMode="auto">
          <a:xfrm>
            <a:off x="0" y="457200"/>
            <a:ext cx="9144000" cy="707886"/>
          </a:xfrm>
          <a:prstGeom prst="rect">
            <a:avLst/>
          </a:prstGeom>
          <a:noFill/>
          <a:ln w="9525">
            <a:noFill/>
            <a:miter lim="800000"/>
            <a:headEnd/>
            <a:tailEnd/>
          </a:ln>
        </p:spPr>
        <p:txBody>
          <a:bodyPr wrap="square">
            <a:spAutoFit/>
          </a:bodyPr>
          <a:lstStyle/>
          <a:p>
            <a:pPr algn="ctr" defTabSz="914400" fontAlgn="base">
              <a:spcBef>
                <a:spcPct val="0"/>
              </a:spcBef>
              <a:spcAft>
                <a:spcPts val="1200"/>
              </a:spcAft>
            </a:pPr>
            <a:r>
              <a:rPr lang="en-US" sz="4000" b="1" dirty="0">
                <a:solidFill>
                  <a:prstClr val="black"/>
                </a:solidFill>
                <a:effectLst>
                  <a:outerShdw blurRad="50800" dist="38100" dir="2700000" algn="tl" rotWithShape="0">
                    <a:srgbClr val="00B050">
                      <a:alpha val="40000"/>
                    </a:srgbClr>
                  </a:outerShdw>
                </a:effectLst>
                <a:latin typeface="Franklin Gothic Book" pitchFamily="34" charset="0"/>
                <a:cs typeface="Arial" charset="0"/>
              </a:rPr>
              <a:t>Credit is Widely Accepted</a:t>
            </a:r>
            <a:endParaRPr lang="en-US" sz="4000" dirty="0">
              <a:solidFill>
                <a:prstClr val="black"/>
              </a:solidFill>
              <a:effectLst>
                <a:outerShdw blurRad="38100" dist="38100" dir="2700000" algn="tl">
                  <a:srgbClr val="000000">
                    <a:alpha val="43137"/>
                  </a:srgbClr>
                </a:outerShdw>
              </a:effectLst>
              <a:latin typeface="Calibri"/>
              <a:cs typeface="Arial" charset="0"/>
            </a:endParaRPr>
          </a:p>
        </p:txBody>
      </p:sp>
      <p:sp>
        <p:nvSpPr>
          <p:cNvPr id="16" name="Rectangle 15"/>
          <p:cNvSpPr/>
          <p:nvPr/>
        </p:nvSpPr>
        <p:spPr>
          <a:xfrm>
            <a:off x="0" y="6150114"/>
            <a:ext cx="9144000" cy="707886"/>
          </a:xfrm>
          <a:prstGeom prst="rect">
            <a:avLst/>
          </a:prstGeom>
        </p:spPr>
        <p:txBody>
          <a:bodyPr wrap="square">
            <a:spAutoFit/>
          </a:bodyPr>
          <a:lstStyle/>
          <a:p>
            <a:pPr defTabSz="914400" fontAlgn="base">
              <a:spcBef>
                <a:spcPct val="0"/>
              </a:spcBef>
              <a:spcAft>
                <a:spcPct val="0"/>
              </a:spcAft>
            </a:pPr>
            <a:r>
              <a:rPr lang="en-US" sz="2000" b="1" dirty="0">
                <a:solidFill>
                  <a:srgbClr val="632423"/>
                </a:solidFill>
                <a:latin typeface="Calibri"/>
                <a:cs typeface="Arial" charset="0"/>
              </a:rPr>
              <a:t>Source: </a:t>
            </a:r>
            <a:r>
              <a:rPr lang="en-US" sz="2000" dirty="0">
                <a:solidFill>
                  <a:prstClr val="black"/>
                </a:solidFill>
                <a:latin typeface="Calibri"/>
                <a:cs typeface="Arial" charset="0"/>
              </a:rPr>
              <a:t>Western Interstate Commission for Higher Education, </a:t>
            </a:r>
            <a:r>
              <a:rPr lang="en-US" sz="2000" i="1" dirty="0">
                <a:solidFill>
                  <a:prstClr val="black"/>
                </a:solidFill>
                <a:latin typeface="Calibri"/>
                <a:cs typeface="Arial" charset="0"/>
              </a:rPr>
              <a:t>Accelerated Learning Options: Moving the Needle on Access and Success</a:t>
            </a:r>
            <a:r>
              <a:rPr lang="en-US" sz="2000" dirty="0">
                <a:solidFill>
                  <a:prstClr val="black"/>
                </a:solidFill>
                <a:latin typeface="Calibri"/>
                <a:cs typeface="Arial" charset="0"/>
              </a:rPr>
              <a:t>, June 2006.</a:t>
            </a:r>
          </a:p>
        </p:txBody>
      </p:sp>
      <p:pic>
        <p:nvPicPr>
          <p:cNvPr id="1028" name="Picture 4"/>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572000" y="1769353"/>
            <a:ext cx="4572000" cy="3319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0" y="1769353"/>
            <a:ext cx="4572000" cy="3319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465516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ChangeArrowheads="1"/>
          </p:cNvSpPr>
          <p:nvPr/>
        </p:nvSpPr>
        <p:spPr bwMode="auto">
          <a:xfrm>
            <a:off x="0" y="457200"/>
            <a:ext cx="9265920" cy="707886"/>
          </a:xfrm>
          <a:prstGeom prst="rect">
            <a:avLst/>
          </a:prstGeom>
          <a:noFill/>
          <a:ln w="9525">
            <a:noFill/>
            <a:miter lim="800000"/>
            <a:headEnd/>
            <a:tailEnd/>
          </a:ln>
          <a:effectLst/>
        </p:spPr>
        <p:txBody>
          <a:bodyPr wrap="square">
            <a:spAutoFit/>
          </a:bodyPr>
          <a:lstStyle/>
          <a:p>
            <a:pPr algn="ctr" defTabSz="914400" fontAlgn="base">
              <a:spcBef>
                <a:spcPct val="0"/>
              </a:spcBef>
              <a:spcAft>
                <a:spcPct val="0"/>
              </a:spcAft>
            </a:pPr>
            <a:r>
              <a:rPr lang="en-US" sz="4000" b="1" dirty="0">
                <a:solidFill>
                  <a:prstClr val="black"/>
                </a:solidFill>
                <a:effectLst>
                  <a:outerShdw blurRad="50800" dist="38100" dir="2700000" algn="tl" rotWithShape="0">
                    <a:srgbClr val="00B050">
                      <a:alpha val="40000"/>
                    </a:srgbClr>
                  </a:outerShdw>
                </a:effectLst>
                <a:latin typeface="Franklin Gothic Book" pitchFamily="34" charset="0"/>
                <a:cs typeface="Arial" charset="0"/>
              </a:rPr>
              <a:t>Higher Education Accreditation</a:t>
            </a:r>
          </a:p>
        </p:txBody>
      </p:sp>
      <p:sp>
        <p:nvSpPr>
          <p:cNvPr id="6" name="Rectangle 4"/>
          <p:cNvSpPr>
            <a:spLocks noChangeArrowheads="1"/>
          </p:cNvSpPr>
          <p:nvPr/>
        </p:nvSpPr>
        <p:spPr bwMode="auto">
          <a:xfrm>
            <a:off x="952500" y="1981200"/>
            <a:ext cx="7239000" cy="4501232"/>
          </a:xfrm>
          <a:prstGeom prst="rect">
            <a:avLst/>
          </a:prstGeom>
          <a:noFill/>
          <a:ln w="9525">
            <a:noFill/>
            <a:miter lim="800000"/>
            <a:headEnd/>
            <a:tailEnd/>
          </a:ln>
        </p:spPr>
        <p:txBody>
          <a:bodyPr wrap="square">
            <a:spAutoFit/>
          </a:bodyPr>
          <a:lstStyle/>
          <a:p>
            <a:pPr defTabSz="914400" fontAlgn="base">
              <a:spcBef>
                <a:spcPts val="2400"/>
              </a:spcBef>
              <a:spcAft>
                <a:spcPts val="1500"/>
              </a:spcAft>
            </a:pPr>
            <a:r>
              <a:rPr lang="en-US" sz="3200" dirty="0">
                <a:solidFill>
                  <a:prstClr val="black"/>
                </a:solidFill>
                <a:latin typeface="Franklin Gothic Book" panose="020B0503020102020204" pitchFamily="34" charset="0"/>
                <a:cs typeface="Arial" charset="0"/>
              </a:rPr>
              <a:t>Types of higher education accrediting organizations:</a:t>
            </a:r>
          </a:p>
          <a:p>
            <a:pPr marL="914400" indent="-457200" defTabSz="914400" fontAlgn="base">
              <a:spcBef>
                <a:spcPct val="0"/>
              </a:spcBef>
              <a:spcAft>
                <a:spcPts val="1500"/>
              </a:spcAft>
              <a:buClr>
                <a:srgbClr val="1F497D"/>
              </a:buClr>
              <a:buSzPct val="90000"/>
              <a:buFont typeface="Wingdings" pitchFamily="2" charset="2"/>
              <a:buChar char="§"/>
            </a:pPr>
            <a:r>
              <a:rPr lang="en-US" sz="3200" dirty="0">
                <a:solidFill>
                  <a:prstClr val="black"/>
                </a:solidFill>
                <a:latin typeface="Franklin Gothic Book" panose="020B0503020102020204" pitchFamily="34" charset="0"/>
                <a:cs typeface="Arial" charset="0"/>
              </a:rPr>
              <a:t>Regional </a:t>
            </a:r>
            <a:r>
              <a:rPr lang="en-US" sz="3200" dirty="0" err="1">
                <a:solidFill>
                  <a:prstClr val="black"/>
                </a:solidFill>
                <a:latin typeface="Franklin Gothic Book" panose="020B0503020102020204" pitchFamily="34" charset="0"/>
                <a:cs typeface="Arial" charset="0"/>
              </a:rPr>
              <a:t>accreditors</a:t>
            </a:r>
            <a:endParaRPr lang="en-US" sz="3200" dirty="0">
              <a:solidFill>
                <a:prstClr val="black"/>
              </a:solidFill>
              <a:latin typeface="Franklin Gothic Book" panose="020B0503020102020204" pitchFamily="34" charset="0"/>
              <a:cs typeface="Arial" charset="0"/>
            </a:endParaRPr>
          </a:p>
          <a:p>
            <a:pPr marL="914400" indent="-457200" defTabSz="914400" fontAlgn="base">
              <a:spcBef>
                <a:spcPct val="0"/>
              </a:spcBef>
              <a:spcAft>
                <a:spcPts val="1500"/>
              </a:spcAft>
              <a:buClr>
                <a:srgbClr val="1F497D"/>
              </a:buClr>
              <a:buSzPct val="90000"/>
              <a:buFont typeface="Wingdings" pitchFamily="2" charset="2"/>
              <a:buChar char="§"/>
            </a:pPr>
            <a:r>
              <a:rPr lang="en-US" sz="3200" dirty="0">
                <a:solidFill>
                  <a:prstClr val="black"/>
                </a:solidFill>
                <a:latin typeface="Franklin Gothic Book" panose="020B0503020102020204" pitchFamily="34" charset="0"/>
                <a:cs typeface="Arial" charset="0"/>
              </a:rPr>
              <a:t>National faith-related </a:t>
            </a:r>
            <a:r>
              <a:rPr lang="en-US" sz="3200" dirty="0" err="1">
                <a:solidFill>
                  <a:prstClr val="black"/>
                </a:solidFill>
                <a:latin typeface="Franklin Gothic Book" panose="020B0503020102020204" pitchFamily="34" charset="0"/>
                <a:cs typeface="Arial" charset="0"/>
              </a:rPr>
              <a:t>accreditors</a:t>
            </a:r>
            <a:endParaRPr lang="en-US" sz="3200" dirty="0">
              <a:solidFill>
                <a:prstClr val="black"/>
              </a:solidFill>
              <a:latin typeface="Franklin Gothic Book" panose="020B0503020102020204" pitchFamily="34" charset="0"/>
              <a:cs typeface="Arial" charset="0"/>
            </a:endParaRPr>
          </a:p>
          <a:p>
            <a:pPr marL="914400" indent="-457200" defTabSz="914400" fontAlgn="base">
              <a:spcBef>
                <a:spcPct val="0"/>
              </a:spcBef>
              <a:spcAft>
                <a:spcPts val="1500"/>
              </a:spcAft>
              <a:buClr>
                <a:srgbClr val="1F497D"/>
              </a:buClr>
              <a:buSzPct val="90000"/>
              <a:buFont typeface="Wingdings" pitchFamily="2" charset="2"/>
              <a:buChar char="§"/>
            </a:pPr>
            <a:r>
              <a:rPr lang="en-US" sz="3200" dirty="0">
                <a:solidFill>
                  <a:prstClr val="black"/>
                </a:solidFill>
                <a:latin typeface="Franklin Gothic Book" panose="020B0503020102020204" pitchFamily="34" charset="0"/>
                <a:cs typeface="Arial" charset="0"/>
              </a:rPr>
              <a:t>National career-related </a:t>
            </a:r>
            <a:r>
              <a:rPr lang="en-US" sz="3200" dirty="0" err="1">
                <a:solidFill>
                  <a:prstClr val="black"/>
                </a:solidFill>
                <a:latin typeface="Franklin Gothic Book" panose="020B0503020102020204" pitchFamily="34" charset="0"/>
                <a:cs typeface="Arial" charset="0"/>
              </a:rPr>
              <a:t>accreditors</a:t>
            </a:r>
            <a:endParaRPr lang="en-US" sz="3200" dirty="0">
              <a:solidFill>
                <a:prstClr val="black"/>
              </a:solidFill>
              <a:latin typeface="Franklin Gothic Book" panose="020B0503020102020204" pitchFamily="34" charset="0"/>
              <a:cs typeface="Arial" charset="0"/>
            </a:endParaRPr>
          </a:p>
          <a:p>
            <a:pPr marL="914400" indent="-457200" defTabSz="914400" fontAlgn="base">
              <a:spcBef>
                <a:spcPct val="0"/>
              </a:spcBef>
              <a:spcAft>
                <a:spcPts val="1500"/>
              </a:spcAft>
              <a:buClr>
                <a:srgbClr val="1F497D"/>
              </a:buClr>
              <a:buSzPct val="90000"/>
              <a:buFont typeface="Wingdings" pitchFamily="2" charset="2"/>
              <a:buChar char="§"/>
            </a:pPr>
            <a:r>
              <a:rPr lang="en-US" sz="3200" dirty="0">
                <a:solidFill>
                  <a:prstClr val="black"/>
                </a:solidFill>
                <a:latin typeface="Franklin Gothic Book" panose="020B0503020102020204" pitchFamily="34" charset="0"/>
                <a:cs typeface="Arial" charset="0"/>
              </a:rPr>
              <a:t>Programmatic </a:t>
            </a:r>
            <a:r>
              <a:rPr lang="en-US" sz="3200" dirty="0" err="1">
                <a:solidFill>
                  <a:prstClr val="black"/>
                </a:solidFill>
                <a:latin typeface="Franklin Gothic Book" panose="020B0503020102020204" pitchFamily="34" charset="0"/>
                <a:cs typeface="Arial" charset="0"/>
              </a:rPr>
              <a:t>accreditors</a:t>
            </a:r>
            <a:endParaRPr lang="en-US" sz="3200" dirty="0">
              <a:solidFill>
                <a:prstClr val="black"/>
              </a:solidFill>
              <a:latin typeface="Franklin Gothic Book" panose="020B0503020102020204" pitchFamily="34" charset="0"/>
              <a:cs typeface="Arial" charset="0"/>
            </a:endParaRPr>
          </a:p>
          <a:p>
            <a:pPr defTabSz="914400" fontAlgn="base">
              <a:spcBef>
                <a:spcPct val="0"/>
              </a:spcBef>
              <a:spcAft>
                <a:spcPts val="1200"/>
              </a:spcAft>
            </a:pPr>
            <a:endParaRPr lang="en-US" sz="3200" dirty="0">
              <a:solidFill>
                <a:prstClr val="black"/>
              </a:solidFill>
              <a:effectLst>
                <a:outerShdw blurRad="38100" dist="38100" dir="2700000" algn="tl">
                  <a:srgbClr val="000000">
                    <a:alpha val="43137"/>
                  </a:srgbClr>
                </a:outerShdw>
              </a:effectLst>
              <a:latin typeface="Franklin Gothic Book" panose="020B0503020102020204" pitchFamily="34" charset="0"/>
              <a:cs typeface="Arial" charset="0"/>
            </a:endParaRPr>
          </a:p>
        </p:txBody>
      </p:sp>
    </p:spTree>
    <p:extLst>
      <p:ext uri="{BB962C8B-B14F-4D97-AF65-F5344CB8AC3E}">
        <p14:creationId xmlns:p14="http://schemas.microsoft.com/office/powerpoint/2010/main" val="3410130351"/>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4"/>
          <p:cNvSpPr>
            <a:spLocks noChangeArrowheads="1"/>
          </p:cNvSpPr>
          <p:nvPr/>
        </p:nvSpPr>
        <p:spPr bwMode="auto">
          <a:xfrm>
            <a:off x="0" y="358914"/>
            <a:ext cx="9144000" cy="707886"/>
          </a:xfrm>
          <a:prstGeom prst="rect">
            <a:avLst/>
          </a:prstGeom>
          <a:noFill/>
          <a:ln w="9525">
            <a:noFill/>
            <a:miter lim="800000"/>
            <a:headEnd/>
            <a:tailEnd/>
          </a:ln>
          <a:effectLst/>
        </p:spPr>
        <p:txBody>
          <a:bodyPr wrap="square">
            <a:spAutoFit/>
          </a:bodyPr>
          <a:lstStyle/>
          <a:p>
            <a:pPr algn="ctr" defTabSz="914400" fontAlgn="base">
              <a:spcBef>
                <a:spcPct val="0"/>
              </a:spcBef>
              <a:spcAft>
                <a:spcPct val="0"/>
              </a:spcAft>
            </a:pPr>
            <a:r>
              <a:rPr lang="en-US" sz="4000" b="1" dirty="0">
                <a:solidFill>
                  <a:prstClr val="black"/>
                </a:solidFill>
                <a:effectLst>
                  <a:outerShdw blurRad="50800" dist="38100" dir="2700000" algn="tl" rotWithShape="0">
                    <a:srgbClr val="00B050">
                      <a:alpha val="40000"/>
                    </a:srgbClr>
                  </a:outerShdw>
                </a:effectLst>
                <a:latin typeface="Franklin Gothic Book" pitchFamily="34" charset="0"/>
                <a:cs typeface="Arial" charset="0"/>
              </a:rPr>
              <a:t>NACEP Standards: Guiding Principles</a:t>
            </a:r>
          </a:p>
        </p:txBody>
      </p:sp>
      <p:sp>
        <p:nvSpPr>
          <p:cNvPr id="2" name="Rectangle 1"/>
          <p:cNvSpPr/>
          <p:nvPr/>
        </p:nvSpPr>
        <p:spPr>
          <a:xfrm>
            <a:off x="457200" y="2153483"/>
            <a:ext cx="8229600" cy="4247317"/>
          </a:xfrm>
          <a:prstGeom prst="rect">
            <a:avLst/>
          </a:prstGeom>
        </p:spPr>
        <p:txBody>
          <a:bodyPr wrap="square">
            <a:spAutoFit/>
          </a:bodyPr>
          <a:lstStyle/>
          <a:p>
            <a:pPr marL="685800" indent="-454025" defTabSz="914400" fontAlgn="base">
              <a:spcBef>
                <a:spcPct val="0"/>
              </a:spcBef>
              <a:spcAft>
                <a:spcPts val="1200"/>
              </a:spcAft>
              <a:buClr>
                <a:srgbClr val="4F81BD">
                  <a:lumMod val="50000"/>
                </a:srgbClr>
              </a:buClr>
              <a:buSzPct val="90000"/>
              <a:buFont typeface="Wingdings" pitchFamily="2" charset="2"/>
              <a:buChar char="§"/>
            </a:pPr>
            <a:r>
              <a:rPr lang="en-US" sz="2400" dirty="0">
                <a:solidFill>
                  <a:prstClr val="black"/>
                </a:solidFill>
                <a:latin typeface="Franklin Gothic Book" pitchFamily="34" charset="0"/>
                <a:cs typeface="Arial" charset="0"/>
              </a:rPr>
              <a:t>College </a:t>
            </a:r>
            <a:r>
              <a:rPr lang="en-US" sz="2400" dirty="0">
                <a:solidFill>
                  <a:prstClr val="black"/>
                </a:solidFill>
                <a:latin typeface="Franklin Gothic Book" pitchFamily="34" charset="0"/>
                <a:cs typeface="Arial" charset="0"/>
              </a:rPr>
              <a:t>courses offered in </a:t>
            </a:r>
            <a:r>
              <a:rPr lang="en-US" sz="2400" dirty="0">
                <a:solidFill>
                  <a:prstClr val="black"/>
                </a:solidFill>
                <a:latin typeface="Franklin Gothic Book" pitchFamily="34" charset="0"/>
                <a:cs typeface="Arial" charset="0"/>
              </a:rPr>
              <a:t>high schools </a:t>
            </a:r>
            <a:r>
              <a:rPr lang="en-US" sz="2400" dirty="0">
                <a:solidFill>
                  <a:prstClr val="black"/>
                </a:solidFill>
                <a:latin typeface="Franklin Gothic Book" pitchFamily="34" charset="0"/>
                <a:cs typeface="Arial" charset="0"/>
              </a:rPr>
              <a:t>are </a:t>
            </a:r>
            <a:r>
              <a:rPr lang="en-US" sz="2400" b="1" dirty="0">
                <a:solidFill>
                  <a:srgbClr val="C0504D">
                    <a:lumMod val="50000"/>
                  </a:srgbClr>
                </a:solidFill>
                <a:effectLst>
                  <a:outerShdw blurRad="38100" dist="38100" dir="2700000" algn="tl">
                    <a:srgbClr val="000000">
                      <a:alpha val="43137"/>
                    </a:srgbClr>
                  </a:outerShdw>
                </a:effectLst>
                <a:latin typeface="Franklin Gothic Book" pitchFamily="34" charset="0"/>
                <a:cs typeface="Arial" charset="0"/>
              </a:rPr>
              <a:t>as rigorous </a:t>
            </a:r>
            <a:r>
              <a:rPr lang="en-US" sz="2400" dirty="0">
                <a:solidFill>
                  <a:prstClr val="black"/>
                </a:solidFill>
                <a:latin typeface="Franklin Gothic Book" pitchFamily="34" charset="0"/>
                <a:cs typeface="Arial" charset="0"/>
              </a:rPr>
              <a:t>as </a:t>
            </a:r>
            <a:r>
              <a:rPr lang="en-US" sz="2400" dirty="0">
                <a:solidFill>
                  <a:prstClr val="black"/>
                </a:solidFill>
                <a:latin typeface="Franklin Gothic Book" pitchFamily="34" charset="0"/>
                <a:cs typeface="Arial" charset="0"/>
              </a:rPr>
              <a:t>courses </a:t>
            </a:r>
            <a:r>
              <a:rPr lang="en-US" sz="2400" dirty="0">
                <a:solidFill>
                  <a:prstClr val="black"/>
                </a:solidFill>
                <a:latin typeface="Franklin Gothic Book" pitchFamily="34" charset="0"/>
                <a:cs typeface="Arial" charset="0"/>
              </a:rPr>
              <a:t>offered </a:t>
            </a:r>
            <a:r>
              <a:rPr lang="en-US" sz="2400" dirty="0">
                <a:solidFill>
                  <a:prstClr val="black"/>
                </a:solidFill>
                <a:latin typeface="Franklin Gothic Book" pitchFamily="34" charset="0"/>
                <a:cs typeface="Arial" charset="0"/>
              </a:rPr>
              <a:t>on the </a:t>
            </a:r>
            <a:r>
              <a:rPr lang="en-US" sz="2400" dirty="0">
                <a:solidFill>
                  <a:prstClr val="black"/>
                </a:solidFill>
                <a:latin typeface="Franklin Gothic Book" pitchFamily="34" charset="0"/>
                <a:cs typeface="Arial" charset="0"/>
              </a:rPr>
              <a:t>sponsoring college </a:t>
            </a:r>
            <a:r>
              <a:rPr lang="en-US" sz="2400" dirty="0">
                <a:solidFill>
                  <a:prstClr val="black"/>
                </a:solidFill>
                <a:latin typeface="Franklin Gothic Book" pitchFamily="34" charset="0"/>
                <a:cs typeface="Arial" charset="0"/>
              </a:rPr>
              <a:t>campus</a:t>
            </a:r>
            <a:endParaRPr lang="en-US" sz="2400" dirty="0">
              <a:solidFill>
                <a:prstClr val="black"/>
              </a:solidFill>
              <a:latin typeface="Franklin Gothic Book" pitchFamily="34" charset="0"/>
              <a:cs typeface="Arial" charset="0"/>
            </a:endParaRPr>
          </a:p>
          <a:p>
            <a:pPr marL="685800" indent="-454025" defTabSz="914400" fontAlgn="base">
              <a:spcBef>
                <a:spcPct val="0"/>
              </a:spcBef>
              <a:spcAft>
                <a:spcPts val="1200"/>
              </a:spcAft>
              <a:buClr>
                <a:srgbClr val="4F81BD">
                  <a:lumMod val="50000"/>
                </a:srgbClr>
              </a:buClr>
              <a:buSzPct val="90000"/>
              <a:buFont typeface="Wingdings" pitchFamily="2" charset="2"/>
              <a:buChar char="§"/>
            </a:pPr>
            <a:r>
              <a:rPr lang="en-US" sz="2400" b="1" dirty="0">
                <a:solidFill>
                  <a:srgbClr val="C0504D">
                    <a:lumMod val="50000"/>
                  </a:srgbClr>
                </a:solidFill>
                <a:effectLst>
                  <a:outerShdw blurRad="38100" dist="38100" dir="2700000" algn="tl">
                    <a:srgbClr val="000000">
                      <a:alpha val="43137"/>
                    </a:srgbClr>
                  </a:outerShdw>
                </a:effectLst>
                <a:latin typeface="Franklin Gothic Book" pitchFamily="34" charset="0"/>
                <a:cs typeface="Arial" charset="0"/>
              </a:rPr>
              <a:t>CEP students </a:t>
            </a:r>
            <a:r>
              <a:rPr lang="en-US" sz="2400" dirty="0">
                <a:solidFill>
                  <a:prstClr val="black"/>
                </a:solidFill>
                <a:latin typeface="Franklin Gothic Book" pitchFamily="34" charset="0"/>
                <a:cs typeface="Arial" charset="0"/>
              </a:rPr>
              <a:t>are </a:t>
            </a:r>
            <a:r>
              <a:rPr lang="en-US" sz="2400" dirty="0">
                <a:solidFill>
                  <a:prstClr val="black"/>
                </a:solidFill>
                <a:latin typeface="Franklin Gothic Book" pitchFamily="34" charset="0"/>
                <a:cs typeface="Arial" charset="0"/>
              </a:rPr>
              <a:t>held to the same </a:t>
            </a:r>
            <a:r>
              <a:rPr lang="en-US" sz="2400" dirty="0">
                <a:solidFill>
                  <a:prstClr val="black"/>
                </a:solidFill>
                <a:latin typeface="Franklin Gothic Book" pitchFamily="34" charset="0"/>
                <a:cs typeface="Arial" charset="0"/>
              </a:rPr>
              <a:t>expectations and standards </a:t>
            </a:r>
            <a:r>
              <a:rPr lang="en-US" sz="2400" dirty="0">
                <a:solidFill>
                  <a:prstClr val="black"/>
                </a:solidFill>
                <a:latin typeface="Franklin Gothic Book" pitchFamily="34" charset="0"/>
                <a:cs typeface="Arial" charset="0"/>
              </a:rPr>
              <a:t>of achievement as </a:t>
            </a:r>
            <a:r>
              <a:rPr lang="en-US" sz="2400" dirty="0">
                <a:solidFill>
                  <a:prstClr val="black"/>
                </a:solidFill>
                <a:latin typeface="Franklin Gothic Book" pitchFamily="34" charset="0"/>
                <a:cs typeface="Arial" charset="0"/>
              </a:rPr>
              <a:t>on campus students</a:t>
            </a:r>
          </a:p>
          <a:p>
            <a:pPr marL="685800" indent="-454025" defTabSz="914400" fontAlgn="base">
              <a:spcBef>
                <a:spcPct val="0"/>
              </a:spcBef>
              <a:spcAft>
                <a:spcPts val="1200"/>
              </a:spcAft>
              <a:buClr>
                <a:srgbClr val="4F81BD">
                  <a:lumMod val="50000"/>
                </a:srgbClr>
              </a:buClr>
              <a:buSzPct val="90000"/>
              <a:buFont typeface="Wingdings" pitchFamily="2" charset="2"/>
              <a:buChar char="§"/>
            </a:pPr>
            <a:r>
              <a:rPr lang="en-US" sz="2400" b="1" dirty="0">
                <a:solidFill>
                  <a:srgbClr val="C0504D">
                    <a:lumMod val="50000"/>
                  </a:srgbClr>
                </a:solidFill>
                <a:effectLst>
                  <a:outerShdw blurRad="38100" dist="38100" dir="2700000" algn="tl">
                    <a:srgbClr val="000000">
                      <a:alpha val="43137"/>
                    </a:srgbClr>
                  </a:outerShdw>
                </a:effectLst>
                <a:latin typeface="Franklin Gothic Book" pitchFamily="34" charset="0"/>
                <a:cs typeface="Arial" charset="0"/>
              </a:rPr>
              <a:t>CEP instructors </a:t>
            </a:r>
            <a:r>
              <a:rPr lang="en-US" sz="2400" dirty="0">
                <a:solidFill>
                  <a:prstClr val="black"/>
                </a:solidFill>
                <a:latin typeface="Franklin Gothic Book" pitchFamily="34" charset="0"/>
                <a:cs typeface="Arial" charset="0"/>
              </a:rPr>
              <a:t>meet the same requirements for on campus adjunct instructors, and are provided support by faculty in their discipline</a:t>
            </a:r>
          </a:p>
          <a:p>
            <a:pPr marL="685800" indent="-454025" defTabSz="914400" fontAlgn="base">
              <a:spcBef>
                <a:spcPct val="0"/>
              </a:spcBef>
              <a:spcAft>
                <a:spcPts val="1200"/>
              </a:spcAft>
              <a:buClr>
                <a:srgbClr val="4F81BD">
                  <a:lumMod val="50000"/>
                </a:srgbClr>
              </a:buClr>
              <a:buSzPct val="90000"/>
              <a:buFont typeface="Wingdings" pitchFamily="2" charset="2"/>
              <a:buChar char="§"/>
            </a:pPr>
            <a:r>
              <a:rPr lang="en-US" sz="2400" b="1" dirty="0">
                <a:solidFill>
                  <a:srgbClr val="C0504D">
                    <a:lumMod val="50000"/>
                  </a:srgbClr>
                </a:solidFill>
                <a:effectLst>
                  <a:outerShdw blurRad="38100" dist="38100" dir="2700000" algn="tl">
                    <a:srgbClr val="000000">
                      <a:alpha val="43137"/>
                    </a:srgbClr>
                  </a:outerShdw>
                </a:effectLst>
                <a:latin typeface="Franklin Gothic Book" pitchFamily="34" charset="0"/>
                <a:cs typeface="Arial" charset="0"/>
              </a:rPr>
              <a:t>CEP </a:t>
            </a:r>
            <a:r>
              <a:rPr lang="en-US" sz="2400" b="1" dirty="0">
                <a:solidFill>
                  <a:srgbClr val="C0504D">
                    <a:lumMod val="50000"/>
                  </a:srgbClr>
                </a:solidFill>
                <a:effectLst>
                  <a:outerShdw blurRad="38100" dist="38100" dir="2700000" algn="tl">
                    <a:srgbClr val="000000">
                      <a:alpha val="43137"/>
                    </a:srgbClr>
                  </a:outerShdw>
                </a:effectLst>
                <a:latin typeface="Franklin Gothic Book" pitchFamily="34" charset="0"/>
                <a:cs typeface="Arial" charset="0"/>
              </a:rPr>
              <a:t>program oversight </a:t>
            </a:r>
            <a:r>
              <a:rPr lang="en-US" sz="2400" dirty="0">
                <a:solidFill>
                  <a:prstClr val="black"/>
                </a:solidFill>
                <a:latin typeface="Franklin Gothic Book" pitchFamily="34" charset="0"/>
                <a:cs typeface="Arial" charset="0"/>
              </a:rPr>
              <a:t>is sufficient to ensure the academic integrity of its courses, regardless of where they are taught and by </a:t>
            </a:r>
            <a:r>
              <a:rPr lang="en-US" sz="2400" dirty="0">
                <a:solidFill>
                  <a:prstClr val="black"/>
                </a:solidFill>
                <a:latin typeface="Franklin Gothic Book" pitchFamily="34" charset="0"/>
                <a:cs typeface="Arial" charset="0"/>
              </a:rPr>
              <a:t>whom</a:t>
            </a:r>
            <a:endParaRPr lang="en-US" sz="2400" dirty="0">
              <a:solidFill>
                <a:prstClr val="black"/>
              </a:solidFill>
              <a:latin typeface="Franklin Gothic Book" pitchFamily="34" charset="0"/>
              <a:cs typeface="Arial" charset="0"/>
            </a:endParaRPr>
          </a:p>
        </p:txBody>
      </p:sp>
      <p:sp>
        <p:nvSpPr>
          <p:cNvPr id="3" name="Rectangle 2"/>
          <p:cNvSpPr/>
          <p:nvPr/>
        </p:nvSpPr>
        <p:spPr>
          <a:xfrm>
            <a:off x="457200" y="1247817"/>
            <a:ext cx="7010400" cy="830997"/>
          </a:xfrm>
          <a:prstGeom prst="rect">
            <a:avLst/>
          </a:prstGeom>
        </p:spPr>
        <p:txBody>
          <a:bodyPr wrap="square">
            <a:spAutoFit/>
          </a:bodyPr>
          <a:lstStyle/>
          <a:p>
            <a:pPr defTabSz="914400" fontAlgn="base">
              <a:spcBef>
                <a:spcPts val="2000"/>
              </a:spcBef>
              <a:spcAft>
                <a:spcPct val="0"/>
              </a:spcAft>
            </a:pPr>
            <a:r>
              <a:rPr lang="en-US" sz="2400" dirty="0">
                <a:solidFill>
                  <a:prstClr val="black"/>
                </a:solidFill>
                <a:latin typeface="Franklin Gothic Book" pitchFamily="34" charset="0"/>
                <a:cs typeface="Arial" charset="0"/>
              </a:rPr>
              <a:t>A high quality concurrent enrollment program (CEP) </a:t>
            </a:r>
            <a:r>
              <a:rPr lang="en-US" sz="2400" dirty="0">
                <a:solidFill>
                  <a:prstClr val="black"/>
                </a:solidFill>
                <a:latin typeface="Franklin Gothic Book" pitchFamily="34" charset="0"/>
                <a:cs typeface="Arial" charset="0"/>
              </a:rPr>
              <a:t>is </a:t>
            </a:r>
            <a:r>
              <a:rPr lang="en-US" sz="2400" dirty="0">
                <a:solidFill>
                  <a:prstClr val="black"/>
                </a:solidFill>
                <a:latin typeface="Franklin Gothic Book" pitchFamily="34" charset="0"/>
                <a:cs typeface="Arial" charset="0"/>
              </a:rPr>
              <a:t>one where:</a:t>
            </a:r>
          </a:p>
        </p:txBody>
      </p:sp>
    </p:spTree>
    <p:extLst>
      <p:ext uri="{BB962C8B-B14F-4D97-AF65-F5344CB8AC3E}">
        <p14:creationId xmlns:p14="http://schemas.microsoft.com/office/powerpoint/2010/main" val="104093931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0" y="152400"/>
            <a:ext cx="9144000" cy="646331"/>
          </a:xfrm>
          <a:prstGeom prst="rect">
            <a:avLst/>
          </a:prstGeom>
          <a:noFill/>
          <a:ln w="9525">
            <a:noFill/>
            <a:miter lim="800000"/>
            <a:headEnd/>
            <a:tailEnd/>
          </a:ln>
          <a:effectLst/>
        </p:spPr>
        <p:txBody>
          <a:bodyPr wrap="square">
            <a:spAutoFit/>
          </a:bodyPr>
          <a:lstStyle/>
          <a:p>
            <a:pPr algn="ctr" defTabSz="914400" fontAlgn="base">
              <a:spcBef>
                <a:spcPct val="0"/>
              </a:spcBef>
              <a:spcAft>
                <a:spcPct val="0"/>
              </a:spcAft>
            </a:pPr>
            <a:r>
              <a:rPr lang="en-US" sz="3600" b="1" dirty="0">
                <a:solidFill>
                  <a:prstClr val="black"/>
                </a:solidFill>
                <a:effectLst>
                  <a:outerShdw blurRad="50800" dist="38100" dir="2700000" algn="tl" rotWithShape="0">
                    <a:srgbClr val="00B050">
                      <a:alpha val="40000"/>
                    </a:srgbClr>
                  </a:outerShdw>
                </a:effectLst>
                <a:latin typeface="Franklin Gothic Book" pitchFamily="34" charset="0"/>
                <a:cs typeface="Arial" charset="0"/>
              </a:rPr>
              <a:t>Quality Standards: NACEP in State Policy</a:t>
            </a:r>
          </a:p>
        </p:txBody>
      </p:sp>
      <p:sp>
        <p:nvSpPr>
          <p:cNvPr id="4" name="Rectangle 4"/>
          <p:cNvSpPr>
            <a:spLocks noChangeArrowheads="1"/>
          </p:cNvSpPr>
          <p:nvPr/>
        </p:nvSpPr>
        <p:spPr bwMode="auto">
          <a:xfrm>
            <a:off x="1905000" y="5827693"/>
            <a:ext cx="7239000" cy="954107"/>
          </a:xfrm>
          <a:prstGeom prst="rect">
            <a:avLst/>
          </a:prstGeom>
          <a:noFill/>
          <a:ln w="9525">
            <a:noFill/>
            <a:miter lim="800000"/>
            <a:headEnd/>
            <a:tailEnd/>
          </a:ln>
          <a:effectLst/>
        </p:spPr>
        <p:txBody>
          <a:bodyPr wrap="square">
            <a:spAutoFit/>
          </a:bodyPr>
          <a:lstStyle/>
          <a:p>
            <a:pPr defTabSz="914400" fontAlgn="base">
              <a:spcBef>
                <a:spcPct val="0"/>
              </a:spcBef>
              <a:spcAft>
                <a:spcPct val="0"/>
              </a:spcAft>
            </a:pPr>
            <a:r>
              <a:rPr lang="en-US" sz="2800" dirty="0">
                <a:solidFill>
                  <a:srgbClr val="808F45"/>
                </a:solidFill>
                <a:effectLst>
                  <a:innerShdw blurRad="63500" dist="50800" dir="13500000">
                    <a:prstClr val="black">
                      <a:alpha val="50000"/>
                    </a:prstClr>
                  </a:innerShdw>
                </a:effectLst>
                <a:latin typeface="Franklin Gothic Book" pitchFamily="34" charset="0"/>
                <a:cs typeface="Arial" charset="0"/>
                <a:sym typeface="Wingdings"/>
              </a:rPr>
              <a:t></a:t>
            </a:r>
            <a:r>
              <a:rPr lang="en-US" sz="2400" dirty="0">
                <a:solidFill>
                  <a:prstClr val="black"/>
                </a:solidFill>
                <a:effectLst>
                  <a:innerShdw blurRad="63500" dist="50800" dir="13500000">
                    <a:prstClr val="black">
                      <a:alpha val="50000"/>
                    </a:prstClr>
                  </a:innerShdw>
                </a:effectLst>
                <a:latin typeface="Franklin Gothic Book" pitchFamily="34" charset="0"/>
                <a:cs typeface="Arial" charset="0"/>
                <a:sym typeface="Wingdings"/>
              </a:rPr>
              <a:t> ~ </a:t>
            </a:r>
            <a:r>
              <a:rPr lang="en-US" sz="2400" dirty="0">
                <a:solidFill>
                  <a:prstClr val="black"/>
                </a:solidFill>
                <a:effectLst>
                  <a:innerShdw blurRad="63500" dist="50800" dir="13500000">
                    <a:prstClr val="black">
                      <a:alpha val="50000"/>
                    </a:prstClr>
                  </a:innerShdw>
                </a:effectLst>
                <a:latin typeface="Franklin Gothic Book" pitchFamily="34" charset="0"/>
                <a:cs typeface="Arial" charset="0"/>
              </a:rPr>
              <a:t>State standards modeled on NACEP standards</a:t>
            </a:r>
          </a:p>
          <a:p>
            <a:pPr defTabSz="914400" fontAlgn="base">
              <a:spcBef>
                <a:spcPct val="0"/>
              </a:spcBef>
              <a:spcAft>
                <a:spcPct val="0"/>
              </a:spcAft>
            </a:pPr>
            <a:r>
              <a:rPr lang="en-US" sz="2800" dirty="0">
                <a:solidFill>
                  <a:srgbClr val="004000"/>
                </a:solidFill>
                <a:effectLst>
                  <a:innerShdw blurRad="63500" dist="50800" dir="13500000">
                    <a:prstClr val="black">
                      <a:alpha val="50000"/>
                    </a:prstClr>
                  </a:innerShdw>
                </a:effectLst>
                <a:latin typeface="Franklin Gothic Book" pitchFamily="34" charset="0"/>
                <a:cs typeface="Arial" charset="0"/>
                <a:sym typeface="Wingdings"/>
              </a:rPr>
              <a:t></a:t>
            </a:r>
            <a:r>
              <a:rPr lang="en-US" sz="2400" dirty="0">
                <a:solidFill>
                  <a:prstClr val="black"/>
                </a:solidFill>
                <a:effectLst>
                  <a:innerShdw blurRad="63500" dist="50800" dir="13500000">
                    <a:prstClr val="black">
                      <a:alpha val="50000"/>
                    </a:prstClr>
                  </a:innerShdw>
                </a:effectLst>
                <a:latin typeface="Franklin Gothic Book" pitchFamily="34" charset="0"/>
                <a:cs typeface="Arial" charset="0"/>
                <a:sym typeface="Wingdings"/>
              </a:rPr>
              <a:t> ~ </a:t>
            </a:r>
            <a:r>
              <a:rPr lang="en-US" sz="2400" dirty="0">
                <a:solidFill>
                  <a:prstClr val="black"/>
                </a:solidFill>
                <a:effectLst>
                  <a:innerShdw blurRad="63500" dist="50800" dir="13500000">
                    <a:prstClr val="black">
                      <a:alpha val="50000"/>
                    </a:prstClr>
                  </a:innerShdw>
                </a:effectLst>
                <a:latin typeface="Franklin Gothic Book" pitchFamily="34" charset="0"/>
                <a:cs typeface="Arial" charset="0"/>
              </a:rPr>
              <a:t>State requires </a:t>
            </a:r>
            <a:r>
              <a:rPr lang="en-US" sz="2400" dirty="0">
                <a:solidFill>
                  <a:prstClr val="black"/>
                </a:solidFill>
                <a:effectLst>
                  <a:innerShdw blurRad="63500" dist="50800" dir="13500000">
                    <a:prstClr val="black">
                      <a:alpha val="50000"/>
                    </a:prstClr>
                  </a:innerShdw>
                </a:effectLst>
                <a:latin typeface="Franklin Gothic Book" pitchFamily="34" charset="0"/>
                <a:cs typeface="Arial" charset="0"/>
              </a:rPr>
              <a:t>or </a:t>
            </a:r>
            <a:r>
              <a:rPr lang="en-US" sz="2400" dirty="0">
                <a:solidFill>
                  <a:prstClr val="black"/>
                </a:solidFill>
                <a:effectLst>
                  <a:innerShdw blurRad="63500" dist="50800" dir="13500000">
                    <a:prstClr val="black">
                      <a:alpha val="50000"/>
                    </a:prstClr>
                  </a:innerShdw>
                </a:effectLst>
                <a:latin typeface="Franklin Gothic Book" pitchFamily="34" charset="0"/>
                <a:cs typeface="Arial" charset="0"/>
              </a:rPr>
              <a:t>incentivizes NACEP accreditation</a:t>
            </a:r>
          </a:p>
        </p:txBody>
      </p:sp>
      <p:pic>
        <p:nvPicPr>
          <p:cNvPr id="5" name="Picture 4"/>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88602" y="838200"/>
            <a:ext cx="8166795" cy="50292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25446674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CCRS-AYPF PPT Template_06-18-13">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TotalTime>
  <Words>2124</Words>
  <Application>Microsoft Macintosh PowerPoint</Application>
  <PresentationFormat>On-screen Show (4:3)</PresentationFormat>
  <Paragraphs>110</Paragraphs>
  <Slides>10</Slides>
  <Notes>10</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1_CCRS-AYPF PPT Template_06-18-13</vt:lpstr>
      <vt:lpstr>1_Office Theme</vt:lpstr>
      <vt:lpstr>Audience Questions?</vt:lpstr>
      <vt:lpstr>PowerPoint Presentation</vt:lpstr>
      <vt:lpstr>PowerPoint Presentation</vt:lpstr>
      <vt:lpstr>PowerPoint Presentation</vt:lpstr>
      <vt:lpstr>Location of dual enrollment By numbers of students participating</vt:lpstr>
      <vt:lpstr>PowerPoint Presentation</vt:lpstr>
      <vt:lpstr>PowerPoint Presentation</vt:lpstr>
      <vt:lpstr>PowerPoint Presentation</vt:lpstr>
      <vt:lpstr>PowerPoint Presentation</vt:lpstr>
      <vt:lpstr>PowerPoint Presentation</vt:lpstr>
    </vt:vector>
  </TitlesOfParts>
  <Manager/>
  <Company>American University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George  Knowles</dc:creator>
  <cp:keywords/>
  <dc:description/>
  <cp:lastModifiedBy>George  Knowles</cp:lastModifiedBy>
  <cp:revision>3</cp:revision>
  <dcterms:created xsi:type="dcterms:W3CDTF">2014-02-13T19:21:25Z</dcterms:created>
  <dcterms:modified xsi:type="dcterms:W3CDTF">2014-02-13T19:23:20Z</dcterms:modified>
  <cp:category/>
</cp:coreProperties>
</file>