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665" r:id="rId3"/>
    <p:sldMasterId id="2147483671" r:id="rId4"/>
  </p:sldMasterIdLst>
  <p:notesMasterIdLst>
    <p:notesMasterId r:id="rId34"/>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15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3A1CB2-3D07-6E41-9A7D-4D64EF534C1B}" type="datetimeFigureOut">
              <a:rPr lang="en-US" smtClean="0"/>
              <a:t>2/13/14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2096E-9173-6B47-9C10-23AD18CFD36D}" type="slidenum">
              <a:rPr lang="en-US" smtClean="0"/>
              <a:t>‹#›</a:t>
            </a:fld>
            <a:endParaRPr lang="en-US"/>
          </a:p>
        </p:txBody>
      </p:sp>
    </p:spTree>
    <p:extLst>
      <p:ext uri="{BB962C8B-B14F-4D97-AF65-F5344CB8AC3E}">
        <p14:creationId xmlns:p14="http://schemas.microsoft.com/office/powerpoint/2010/main" val="22330753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dirty="0" smtClean="0"/>
              <a:t>Welcome to today’s webinar entitled Dual Enrollment: The Role of Policy in Promoting Quality Pathways to Postsecondary Success.</a:t>
            </a:r>
          </a:p>
          <a:p>
            <a:r>
              <a:rPr lang="en-US" dirty="0" smtClean="0"/>
              <a:t>co-sponsored</a:t>
            </a:r>
            <a:r>
              <a:rPr lang="en-US" baseline="0" dirty="0" smtClean="0"/>
              <a:t> by the College and Career Readiness and Success at AIR and the American Youth Policy Forum.  My name is Joe Harris and I am the Director of the CCRS Center.</a:t>
            </a:r>
          </a:p>
          <a:p>
            <a:endParaRPr lang="en-US" baseline="0" dirty="0" smtClean="0"/>
          </a:p>
          <a:p>
            <a:r>
              <a:rPr lang="en-US" baseline="0" dirty="0" smtClean="0"/>
              <a:t>First, a few logistical points:</a:t>
            </a:r>
          </a:p>
          <a:p>
            <a:r>
              <a:rPr lang="en-US" dirty="0">
                <a:latin typeface="ITC Franklin Gothic Std Bk Cd"/>
                <a:ea typeface="ＭＳ Ｐゴシック" pitchFamily="-48" charset="-128"/>
                <a:cs typeface="ＭＳ Ｐゴシック"/>
              </a:rPr>
              <a:t>In the event of any technical difficulties; you may dial 1-</a:t>
            </a:r>
            <a:r>
              <a:rPr lang="en-US" b="1" dirty="0">
                <a:latin typeface="ITC Franklin Gothic Std Bk Cd"/>
                <a:ea typeface="ＭＳ Ｐゴシック" pitchFamily="-48" charset="-128"/>
                <a:cs typeface="ＭＳ Ｐゴシック"/>
              </a:rPr>
              <a:t>800 263 6317 to reach </a:t>
            </a:r>
            <a:r>
              <a:rPr lang="en-US" b="1" dirty="0" err="1">
                <a:latin typeface="ITC Franklin Gothic Std Bk Cd"/>
                <a:ea typeface="ＭＳ Ｐゴシック" pitchFamily="-48" charset="-128"/>
                <a:cs typeface="ＭＳ Ｐゴシック"/>
              </a:rPr>
              <a:t>GotoWebinar’s</a:t>
            </a:r>
            <a:r>
              <a:rPr lang="en-US" b="1" dirty="0">
                <a:latin typeface="ITC Franklin Gothic Std Bk Cd"/>
                <a:ea typeface="ＭＳ Ｐゴシック" pitchFamily="-48" charset="-128"/>
                <a:cs typeface="ＭＳ Ｐゴシック"/>
              </a:rPr>
              <a:t> technical support line. Also, if you happen to lose connectivity, please go ahead and log back into the webinar.</a:t>
            </a:r>
            <a:endParaRPr lang="en-US" dirty="0">
              <a:latin typeface="ITC Franklin Gothic Std Bk Cd"/>
              <a:ea typeface="ＭＳ Ｐゴシック" pitchFamily="-48" charset="-128"/>
              <a:cs typeface="ＭＳ Ｐゴシック"/>
            </a:endParaRPr>
          </a:p>
          <a:p>
            <a:r>
              <a:rPr lang="en-US" dirty="0">
                <a:latin typeface="ITC Franklin Gothic Std Bk Cd"/>
                <a:ea typeface="ＭＳ Ｐゴシック" pitchFamily="-48" charset="-128"/>
                <a:cs typeface="ＭＳ Ｐゴシック"/>
              </a:rPr>
              <a:t>At any point during the webinar you may type your questions for our presenters in the “Questions” box on your screen and we’ll do our best to answer them after the presentations.  Please be sure to identify if the question is for a particular panelist.</a:t>
            </a:r>
          </a:p>
          <a:p>
            <a:r>
              <a:rPr lang="en-US" dirty="0">
                <a:latin typeface="ITC Franklin Gothic Std Bk Cd"/>
                <a:ea typeface="ＭＳ Ｐゴシック" pitchFamily="-48" charset="-128"/>
                <a:cs typeface="ＭＳ Ｐゴシック"/>
              </a:rPr>
              <a:t>We will be live tweeting today’s webinar and encourage you to do the same using the </a:t>
            </a:r>
            <a:r>
              <a:rPr lang="en-US" dirty="0" err="1">
                <a:latin typeface="ITC Franklin Gothic Std Bk Cd"/>
                <a:ea typeface="ＭＳ Ｐゴシック" pitchFamily="-48" charset="-128"/>
                <a:cs typeface="ＭＳ Ｐゴシック"/>
              </a:rPr>
              <a:t>hashtag</a:t>
            </a:r>
            <a:r>
              <a:rPr lang="en-US" dirty="0">
                <a:latin typeface="ITC Franklin Gothic Std Bk Cd"/>
                <a:ea typeface="ＭＳ Ｐゴシック" pitchFamily="-48" charset="-128"/>
                <a:cs typeface="ＭＳ Ｐゴシック"/>
              </a:rPr>
              <a:t>: #AcceleratedEd</a:t>
            </a:r>
          </a:p>
          <a:p>
            <a:r>
              <a:rPr lang="en-US" dirty="0">
                <a:latin typeface="ITC Franklin Gothic Std Bk Cd"/>
                <a:ea typeface="ＭＳ Ｐゴシック" pitchFamily="-48" charset="-128"/>
                <a:cs typeface="ＭＳ Ｐゴシック"/>
              </a:rPr>
              <a:t>Finally, please note that the slides and a recording of today’s session will be available on the CCRS Center and AYPF’s websites</a:t>
            </a:r>
          </a:p>
          <a:p>
            <a:endParaRPr lang="en-US" dirty="0">
              <a:latin typeface="ITC Franklin Gothic Std Bk Cd"/>
              <a:ea typeface="ＭＳ Ｐゴシック" pitchFamily="-48" charset="-128"/>
              <a:cs typeface="ＭＳ Ｐゴシック"/>
            </a:endParaRPr>
          </a:p>
          <a:p>
            <a:r>
              <a:rPr lang="en-US" dirty="0" smtClean="0"/>
              <a: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latin typeface="Calibri"/>
              </a:rPr>
              <a:pPr>
                <a:defRPr/>
              </a:pPr>
              <a:t>1</a:t>
            </a:fld>
            <a:endParaRPr lang="en-US" dirty="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601CA-333E-44AE-8CC3-6E88003BD38E}"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277841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of you who are new to our webinar series, the</a:t>
            </a:r>
            <a:r>
              <a:rPr lang="en-US" baseline="0" dirty="0" smtClean="0"/>
              <a:t> College and Career Readiness and Success Center, which is housed at the American Institutes for Research, is part of a network of federally funded comprehensive centers that provide technical assistance and resources to our regional partners and the states they serve on key educational reform issues.  The American Youth Policy Forum, </a:t>
            </a:r>
            <a:r>
              <a:rPr lang="en-US" baseline="0" dirty="0" smtClean="0">
                <a:solidFill>
                  <a:srgbClr val="C00000"/>
                </a:solidFill>
              </a:rPr>
              <a:t>our co-host</a:t>
            </a:r>
            <a:r>
              <a:rPr lang="en-US" baseline="0" dirty="0" smtClean="0"/>
              <a:t>, is a lead partner of the CCRS Center. As a CCRS technical assistance hub, we collaborate with federal and external centers and resource providers to promote knowledge development, dissemination and application through technology-based activities such as this webinar today.  </a:t>
            </a:r>
            <a:endParaRPr lang="en-US" dirty="0"/>
          </a:p>
        </p:txBody>
      </p:sp>
      <p:sp>
        <p:nvSpPr>
          <p:cNvPr id="4" name="Slide Number Placeholder 3"/>
          <p:cNvSpPr>
            <a:spLocks noGrp="1"/>
          </p:cNvSpPr>
          <p:nvPr>
            <p:ph type="sldNum" sz="quarter" idx="10"/>
          </p:nvPr>
        </p:nvSpPr>
        <p:spPr/>
        <p:txBody>
          <a:bodyPr/>
          <a:lstStyle/>
          <a:p>
            <a:fld id="{EFA95163-624B-4CE8-BB30-2655E4DEB309}"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79402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invite you to visit</a:t>
            </a:r>
            <a:r>
              <a:rPr lang="en-US" baseline="0" dirty="0" smtClean="0"/>
              <a:t> our website to access a copy of this webinar and to learn more about other CCRS resources and activities that may be of interest to you and your colleagues.  </a:t>
            </a:r>
            <a:endParaRPr lang="en-US" dirty="0"/>
          </a:p>
        </p:txBody>
      </p:sp>
      <p:sp>
        <p:nvSpPr>
          <p:cNvPr id="4" name="Slide Number Placeholder 3"/>
          <p:cNvSpPr>
            <a:spLocks noGrp="1"/>
          </p:cNvSpPr>
          <p:nvPr>
            <p:ph type="sldNum" sz="quarter" idx="10"/>
          </p:nvPr>
        </p:nvSpPr>
        <p:spPr/>
        <p:txBody>
          <a:bodyPr/>
          <a:lstStyle/>
          <a:p>
            <a:fld id="{EFA95163-624B-4CE8-BB30-2655E4DEB309}"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012118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4350">
              <a:defRPr/>
            </a:pPr>
            <a:r>
              <a:rPr lang="en-US" dirty="0" smtClean="0"/>
              <a:t>Over the past few months, the CCRS</a:t>
            </a:r>
            <a:r>
              <a:rPr lang="en-US" baseline="0" dirty="0" smtClean="0"/>
              <a:t> Center has been exploring and sharing information and tools around accelerated learning options, starting with this brief released last November.</a:t>
            </a:r>
            <a:endParaRPr lang="en-US" dirty="0" smtClean="0"/>
          </a:p>
          <a:p>
            <a:pPr defTabSz="914350">
              <a:defRPr/>
            </a:pPr>
            <a:endParaRPr lang="en-US" dirty="0" smtClean="0"/>
          </a:p>
          <a:p>
            <a:pPr defTabSz="914350">
              <a:defRPr/>
            </a:pPr>
            <a:r>
              <a:rPr lang="en-US" dirty="0" smtClean="0"/>
              <a:t>The brief aims </a:t>
            </a:r>
            <a:r>
              <a:rPr lang="en-US" baseline="0" dirty="0" smtClean="0"/>
              <a:t>bring some clarity to use of the term acceleration by focusing on research-supported strategies both within and across secondary and postsecondary education that allow students to accelerate their learning and thus build momentum towards long-term success. </a:t>
            </a:r>
          </a:p>
          <a:p>
            <a:pPr defTabSz="914350">
              <a:defRPr/>
            </a:pPr>
            <a:endParaRPr lang="en-US" dirty="0" smtClean="0"/>
          </a:p>
          <a:p>
            <a:pPr defTabSz="914231">
              <a:defRPr/>
            </a:pPr>
            <a:endParaRPr lang="en-US" baseline="0" dirty="0" smtClean="0"/>
          </a:p>
          <a:p>
            <a:pPr defTabSz="914231">
              <a:defRPr/>
            </a:pPr>
            <a:endParaRPr lang="en-US" baseline="0" dirty="0" smtClean="0"/>
          </a:p>
          <a:p>
            <a:pPr defTabSz="914231">
              <a:defRPr/>
            </a:pPr>
            <a:endParaRPr lang="en-US" dirty="0"/>
          </a:p>
        </p:txBody>
      </p:sp>
      <p:sp>
        <p:nvSpPr>
          <p:cNvPr id="4" name="Slide Number Placeholder 3"/>
          <p:cNvSpPr>
            <a:spLocks noGrp="1"/>
          </p:cNvSpPr>
          <p:nvPr>
            <p:ph type="sldNum" sz="quarter" idx="10"/>
          </p:nvPr>
        </p:nvSpPr>
        <p:spPr/>
        <p:txBody>
          <a:bodyPr/>
          <a:lstStyle/>
          <a:p>
            <a:fld id="{EFA95163-624B-4CE8-BB30-2655E4DEB309}" type="slidenum">
              <a:rPr lang="en-US" smtClean="0">
                <a:solidFill>
                  <a:prstClr val="black"/>
                </a:solidFill>
                <a:latin typeface="Calibri"/>
              </a:rPr>
              <a:pPr/>
              <a:t>5</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4350">
              <a:defRPr/>
            </a:pPr>
            <a:endParaRPr lang="en-US" dirty="0" smtClean="0"/>
          </a:p>
          <a:p>
            <a:pPr defTabSz="914350">
              <a:defRPr/>
            </a:pPr>
            <a:r>
              <a:rPr lang="en-US" dirty="0" smtClean="0"/>
              <a:t>In addition, we have held</a:t>
            </a:r>
            <a:r>
              <a:rPr lang="en-US" baseline="0" dirty="0" smtClean="0"/>
              <a:t> a three part webinar series on accelerated learning in collaboration with AYPF, culminating with today’s webinar.  Previous </a:t>
            </a:r>
            <a:r>
              <a:rPr lang="en-US" dirty="0" smtClean="0"/>
              <a:t>webinars</a:t>
            </a:r>
            <a:r>
              <a:rPr lang="en-US" baseline="0" dirty="0" smtClean="0"/>
              <a:t> in broadly discussed the use of acceleration in secondary and postsecondary to create flexible, personalized learning opportunities for students and considered specific models of practice. Today’s webinar focuses on the role of state policy to help build, develop, and sustain high quality dual enrollment, an acceleration strategy operating across secondary and postsecondary education. </a:t>
            </a:r>
          </a:p>
          <a:p>
            <a:pPr defTabSz="914350">
              <a:defRPr/>
            </a:pPr>
            <a:endParaRPr lang="en-US" baseline="0" dirty="0" smtClean="0"/>
          </a:p>
          <a:p>
            <a:pPr defTabSz="914350">
              <a:defRPr/>
            </a:pPr>
            <a:endParaRPr lang="en-US" dirty="0" smtClean="0"/>
          </a:p>
          <a:p>
            <a:pPr defTabSz="914350">
              <a:defRPr/>
            </a:pPr>
            <a:r>
              <a:rPr lang="en-US" dirty="0" smtClean="0"/>
              <a:t>To address terminology confusion with often plagues</a:t>
            </a:r>
            <a:r>
              <a:rPr lang="en-US" baseline="0" dirty="0" smtClean="0"/>
              <a:t> discussions of acceleration across secondary and postsecondary education, today’s </a:t>
            </a:r>
            <a:r>
              <a:rPr lang="en-US" dirty="0" smtClean="0"/>
              <a:t>webinar will use term “dual enrollment” to refer to any opportunity for a high school student to enroll in college course.  Thus,</a:t>
            </a:r>
            <a:r>
              <a:rPr lang="en-US" baseline="0" dirty="0" smtClean="0"/>
              <a:t> </a:t>
            </a:r>
            <a:r>
              <a:rPr lang="en-US" dirty="0" smtClean="0"/>
              <a:t>dual enrollment includes college courses taught at any location, any delivery modality, any instructor-type, and regardless of whether or not they receive high school credit.  Our presenters,</a:t>
            </a:r>
            <a:r>
              <a:rPr lang="en-US" baseline="0" dirty="0" smtClean="0"/>
              <a:t> when necessary, will identify when they are referring to a specific model under the broader umbrella of dual enrollment.</a:t>
            </a:r>
            <a:endParaRPr lang="en-US" dirty="0" smtClean="0"/>
          </a:p>
          <a:p>
            <a:pPr defTabSz="914231">
              <a:defRPr/>
            </a:pPr>
            <a:endParaRPr lang="en-US" baseline="0" dirty="0" smtClean="0"/>
          </a:p>
          <a:p>
            <a:pPr defTabSz="914231">
              <a:defRPr/>
            </a:pPr>
            <a:endParaRPr lang="en-US" baseline="0" dirty="0" smtClean="0"/>
          </a:p>
          <a:p>
            <a:pPr defTabSz="914231">
              <a:defRPr/>
            </a:pPr>
            <a:endParaRPr lang="en-US" dirty="0"/>
          </a:p>
        </p:txBody>
      </p:sp>
      <p:sp>
        <p:nvSpPr>
          <p:cNvPr id="4" name="Slide Number Placeholder 3"/>
          <p:cNvSpPr>
            <a:spLocks noGrp="1"/>
          </p:cNvSpPr>
          <p:nvPr>
            <p:ph type="sldNum" sz="quarter" idx="10"/>
          </p:nvPr>
        </p:nvSpPr>
        <p:spPr/>
        <p:txBody>
          <a:bodyPr/>
          <a:lstStyle/>
          <a:p>
            <a:fld id="{EFA95163-624B-4CE8-BB30-2655E4DEB309}" type="slidenum">
              <a:rPr lang="en-US" smtClean="0">
                <a:solidFill>
                  <a:prstClr val="black"/>
                </a:solidFill>
                <a:latin typeface="Calibri"/>
              </a:rPr>
              <a:pPr/>
              <a:t>6</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am going to briefly introduce today’s presenters in the order they will be speaking.  Please know that following each presentation we will have an opportunity for clarifying questions, so we encourage you type them into the question box through the webinar.  For questions not addressed during today’s webinar, we will do our best to either connect you with the presenter or post responses on the CCRS Center blog.</a:t>
            </a:r>
          </a:p>
          <a:p>
            <a:endParaRPr lang="en-US" baseline="0" dirty="0" smtClean="0"/>
          </a:p>
          <a:p>
            <a:r>
              <a:rPr lang="en-US" baseline="0" dirty="0" smtClean="0"/>
              <a:t>Our first presenter will be Jennifer Dounay Zinth, a Senior Policy Analyst at Education Commission of the States.  She will be sharing information from ECS’ recently updated database on dual enrollment policy as well as their recently released brief on model policy components.</a:t>
            </a:r>
          </a:p>
          <a:p>
            <a:endParaRPr lang="en-US" baseline="0" dirty="0" smtClean="0"/>
          </a:p>
          <a:p>
            <a:r>
              <a:rPr lang="en-US" baseline="0" smtClean="0"/>
              <a:t>Jennifer </a:t>
            </a:r>
            <a:r>
              <a:rPr lang="en-US" baseline="0" dirty="0" smtClean="0"/>
              <a:t>will be followed by Adam Lowe, Executive Director of the National Alliance of Concurrent Enrollment Partnerships,</a:t>
            </a:r>
          </a:p>
          <a:p>
            <a:endParaRPr lang="en-US" baseline="0" dirty="0" smtClean="0"/>
          </a:p>
          <a:p>
            <a:r>
              <a:rPr lang="en-US" baseline="0" dirty="0" smtClean="0"/>
              <a:t>John Fischer, Deputy Commissioner of the Vermont Agency of Education and Joyce Judy, President of the Community College of Vermont will share their state’s experience in supporting and expanding high quality dual enrollment pathways. They will speak both about the legislative role and the capacity building efforts across secondary and postsecondary institutions.</a:t>
            </a:r>
          </a:p>
          <a:p>
            <a:endParaRPr lang="en-US" baseline="0" dirty="0" smtClean="0"/>
          </a:p>
          <a:p>
            <a:r>
              <a:rPr lang="en-US" baseline="0" dirty="0" smtClean="0"/>
              <a:t>Our question and answer period will be moderated by Jennifer Brown Lerner of the American Youth Policy Forum, a lead partner in the CCRS Center.</a:t>
            </a:r>
          </a:p>
          <a:p>
            <a:endParaRPr lang="en-US" baseline="0" dirty="0" smtClean="0"/>
          </a:p>
          <a:p>
            <a:r>
              <a:rPr lang="en-US" baseline="0" dirty="0" smtClean="0"/>
              <a:t>To begin our webinar, I will turn it over to Jennifer Dounay Zinth.</a:t>
            </a:r>
          </a:p>
          <a:p>
            <a:endParaRPr lang="en-US" baseline="0" dirty="0" smtClean="0"/>
          </a:p>
        </p:txBody>
      </p:sp>
      <p:sp>
        <p:nvSpPr>
          <p:cNvPr id="4" name="Slide Number Placeholder 3"/>
          <p:cNvSpPr>
            <a:spLocks noGrp="1"/>
          </p:cNvSpPr>
          <p:nvPr>
            <p:ph type="sldNum" sz="quarter" idx="10"/>
          </p:nvPr>
        </p:nvSpPr>
        <p:spPr/>
        <p:txBody>
          <a:bodyPr/>
          <a:lstStyle/>
          <a:p>
            <a:fld id="{EFA95163-624B-4CE8-BB30-2655E4DEB309}" type="slidenum">
              <a:rPr lang="en-US" smtClean="0">
                <a:solidFill>
                  <a:prstClr val="black"/>
                </a:solidFill>
                <a:latin typeface="Calibri"/>
              </a:rPr>
              <a:pPr/>
              <a:t>7</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6677707" y="8735220"/>
            <a:ext cx="205241" cy="373063"/>
          </a:xfrm>
          <a:noFill/>
        </p:spPr>
        <p:txBody>
          <a:bodyPr/>
          <a:lstStyle/>
          <a:p>
            <a:fld id="{3D83942D-1B4D-4C27-9C80-5FAA092F7A75}" type="slidenum">
              <a:rPr lang="en-US" smtClean="0">
                <a:solidFill>
                  <a:prstClr val="black"/>
                </a:solidFill>
                <a:latin typeface="Calibri"/>
              </a:rPr>
              <a:pPr/>
              <a:t>8</a:t>
            </a:fld>
            <a:endParaRPr lang="en-US" dirty="0" smtClean="0">
              <a:solidFill>
                <a:prstClr val="black"/>
              </a:solidFill>
              <a:latin typeface="Calibri"/>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5.xml"/><Relationship Id="rId4" Type="http://schemas.openxmlformats.org/officeDocument/2006/relationships/tags" Target="../tags/tag16.xml"/><Relationship Id="rId5" Type="http://schemas.openxmlformats.org/officeDocument/2006/relationships/slideMaster" Target="../slideMasters/slideMaster4.xml"/><Relationship Id="rId6" Type="http://schemas.openxmlformats.org/officeDocument/2006/relationships/image" Target="../media/image4.png"/><Relationship Id="rId1" Type="http://schemas.openxmlformats.org/officeDocument/2006/relationships/tags" Target="../tags/tag13.xml"/><Relationship Id="rId2"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tags" Target="../tags/tag12.xml"/><Relationship Id="rId5" Type="http://schemas.openxmlformats.org/officeDocument/2006/relationships/slideMaster" Target="../slideMasters/slideMaster4.xml"/><Relationship Id="rId6" Type="http://schemas.openxmlformats.org/officeDocument/2006/relationships/image" Target="../media/image4.png"/><Relationship Id="rId1" Type="http://schemas.openxmlformats.org/officeDocument/2006/relationships/tags" Target="../tags/tag9.xml"/><Relationship Id="rId2"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lumMod val="75000"/>
                  </a:schemeClr>
                </a:solidFill>
              </a:defRPr>
            </a:lvl1pPr>
          </a:lstStyle>
          <a:p>
            <a:endParaRPr lang="en-US" dirty="0">
              <a:solidFill>
                <a:srgbClr val="326295">
                  <a:lumMod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99276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Bodoni MT" pitchFamily="18" charset="0"/>
              </a:defRPr>
            </a:lvl2pPr>
            <a:lvl3pPr>
              <a:defRPr>
                <a:latin typeface="Bodoni MT" pitchFamily="18" charset="0"/>
              </a:defRPr>
            </a:lvl3pPr>
            <a:lvl4pPr>
              <a:defRPr>
                <a:latin typeface="Bodoni MT" pitchFamily="18" charset="0"/>
              </a:defRPr>
            </a:lvl4pPr>
            <a:lvl5pPr marL="1329173" indent="-227940">
              <a:defRPr>
                <a:latin typeface="Bodoni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1"/>
          <p:cNvSpPr>
            <a:spLocks noGrp="1" noChangeArrowheads="1"/>
          </p:cNvSpPr>
          <p:nvPr>
            <p:ph type="sldNum" sz="quarter" idx="10"/>
          </p:nvPr>
        </p:nvSpPr>
        <p:spPr>
          <a:ln/>
        </p:spPr>
        <p:txBody>
          <a:bodyPr/>
          <a:lstStyle>
            <a:lvl1pPr>
              <a:defRPr/>
            </a:lvl1pPr>
          </a:lstStyle>
          <a:p>
            <a:pPr>
              <a:defRPr/>
            </a:pPr>
            <a:fld id="{E4562A90-C5D0-4595-B15B-59C0A4EB250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780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713"/>
            <a:ext cx="7771534" cy="1362916"/>
          </a:xfrm>
        </p:spPr>
        <p:txBody>
          <a:bodyPr/>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526"/>
            <a:ext cx="7771534" cy="1500187"/>
          </a:xfrm>
        </p:spPr>
        <p:txBody>
          <a:bodyPr anchor="b"/>
          <a:lstStyle>
            <a:lvl1pPr marL="0" indent="0">
              <a:buNone/>
              <a:defRPr sz="1800"/>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en-US" smtClean="0"/>
              <a:t>Click to edit Master text styles</a:t>
            </a:r>
          </a:p>
        </p:txBody>
      </p:sp>
      <p:sp>
        <p:nvSpPr>
          <p:cNvPr id="4" name="Rectangle 21"/>
          <p:cNvSpPr>
            <a:spLocks noGrp="1" noChangeArrowheads="1"/>
          </p:cNvSpPr>
          <p:nvPr>
            <p:ph type="sldNum" sz="quarter" idx="10"/>
          </p:nvPr>
        </p:nvSpPr>
        <p:spPr>
          <a:ln/>
        </p:spPr>
        <p:txBody>
          <a:bodyPr/>
          <a:lstStyle>
            <a:lvl1pPr>
              <a:defRPr/>
            </a:lvl1pPr>
          </a:lstStyle>
          <a:p>
            <a:pPr>
              <a:defRPr/>
            </a:pPr>
            <a:fld id="{E92E40CF-B025-4C55-BFAE-2CD42E04A0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56856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636" y="1411942"/>
            <a:ext cx="3983182" cy="25633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7364" y="1411942"/>
            <a:ext cx="3983182" cy="25633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
          <p:cNvSpPr>
            <a:spLocks noGrp="1" noChangeArrowheads="1"/>
          </p:cNvSpPr>
          <p:nvPr>
            <p:ph type="sldNum" sz="quarter" idx="10"/>
          </p:nvPr>
        </p:nvSpPr>
        <p:spPr>
          <a:ln/>
        </p:spPr>
        <p:txBody>
          <a:bodyPr/>
          <a:lstStyle>
            <a:lvl1pPr>
              <a:defRPr/>
            </a:lvl1pPr>
          </a:lstStyle>
          <a:p>
            <a:pPr>
              <a:defRPr/>
            </a:pPr>
            <a:fld id="{FE9D0287-86C1-416C-883F-B2A6571F69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8396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3"/>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3" y="1535206"/>
            <a:ext cx="4040909"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3" y="2175343"/>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
          <p:cNvSpPr>
            <a:spLocks noGrp="1" noChangeArrowheads="1"/>
          </p:cNvSpPr>
          <p:nvPr>
            <p:ph type="sldNum" sz="quarter" idx="10"/>
          </p:nvPr>
        </p:nvSpPr>
        <p:spPr>
          <a:ln/>
        </p:spPr>
        <p:txBody>
          <a:bodyPr/>
          <a:lstStyle>
            <a:lvl1pPr>
              <a:defRPr/>
            </a:lvl1pPr>
          </a:lstStyle>
          <a:p>
            <a:pPr>
              <a:defRPr/>
            </a:pPr>
            <a:fld id="{C4538BC6-82F2-433B-BA0B-281C1789A1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816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
          <p:cNvSpPr>
            <a:spLocks noGrp="1" noChangeArrowheads="1"/>
          </p:cNvSpPr>
          <p:nvPr>
            <p:ph type="sldNum" sz="quarter" idx="10"/>
          </p:nvPr>
        </p:nvSpPr>
        <p:spPr>
          <a:ln/>
        </p:spPr>
        <p:txBody>
          <a:bodyPr/>
          <a:lstStyle>
            <a:lvl1pPr>
              <a:defRPr/>
            </a:lvl1pPr>
          </a:lstStyle>
          <a:p>
            <a:pPr>
              <a:defRPr/>
            </a:pPr>
            <a:fld id="{9608D39A-54B9-4752-A4D4-801B77512A5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1634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9A764639-B6D9-45CB-A3CF-B403CBD454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1489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5755"/>
            <a:ext cx="3007591" cy="469106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pPr>
              <a:defRPr/>
            </a:pPr>
            <a:fld id="{E7A2665D-B4DF-49F2-857F-95ED914D7B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913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0321"/>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2" y="612122"/>
            <a:ext cx="5486977" cy="4115360"/>
          </a:xfrm>
        </p:spPr>
        <p:txBody>
          <a:bodyPr/>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pPr lvl="0"/>
            <a:endParaRPr lang="en-US" noProof="0" dirty="0" smtClean="0"/>
          </a:p>
        </p:txBody>
      </p:sp>
      <p:sp>
        <p:nvSpPr>
          <p:cNvPr id="4" name="Text Placeholder 3"/>
          <p:cNvSpPr>
            <a:spLocks noGrp="1"/>
          </p:cNvSpPr>
          <p:nvPr>
            <p:ph type="body" sz="half" idx="2"/>
          </p:nvPr>
        </p:nvSpPr>
        <p:spPr>
          <a:xfrm>
            <a:off x="1792432" y="5367618"/>
            <a:ext cx="5486977" cy="80402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pPr>
              <a:defRPr/>
            </a:pPr>
            <a:fld id="{1D533EA9-34BC-4E51-9E20-04318F2105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56099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sldNum" sz="quarter" idx="10"/>
          </p:nvPr>
        </p:nvSpPr>
        <p:spPr>
          <a:ln/>
        </p:spPr>
        <p:txBody>
          <a:bodyPr/>
          <a:lstStyle>
            <a:lvl1pPr>
              <a:defRPr/>
            </a:lvl1pPr>
          </a:lstStyle>
          <a:p>
            <a:pPr>
              <a:defRPr/>
            </a:pPr>
            <a:fld id="{707DF5EE-186F-4BE4-B78F-FEAB2E2537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8875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Rectangle 21"/>
          <p:cNvSpPr>
            <a:spLocks noGrp="1" noChangeArrowheads="1"/>
          </p:cNvSpPr>
          <p:nvPr>
            <p:ph type="sldNum" sz="quarter" idx="10"/>
          </p:nvPr>
        </p:nvSpPr>
        <p:spPr>
          <a:ln/>
        </p:spPr>
        <p:txBody>
          <a:bodyPr/>
          <a:lstStyle>
            <a:lvl1pPr>
              <a:defRPr/>
            </a:lvl1pPr>
          </a:lstStyle>
          <a:p>
            <a:pPr>
              <a:defRPr/>
            </a:pPr>
            <a:fld id="{22B9BF6B-EC42-40A4-9B70-EE45F0D366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6013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a:prstGeom prst="rect">
            <a:avLst/>
          </a:prstGeom>
        </p:spPr>
        <p:txBody>
          <a:bodyPr wrap="none"/>
          <a:lstStyle>
            <a:lvl1pPr>
              <a:defRPr sz="1000"/>
            </a:lvl1pPr>
          </a:lstStyle>
          <a:p>
            <a:pPr defTabSz="914400" fontAlgn="base">
              <a:spcBef>
                <a:spcPct val="0"/>
              </a:spcBef>
              <a:spcAft>
                <a:spcPct val="0"/>
              </a:spcAft>
            </a:pPr>
            <a:fld id="{A1A8B8B9-B651-4439-A868-E8F04EF81465}" type="slidenum">
              <a:rPr lang="en-US" smtClean="0">
                <a:solidFill>
                  <a:srgbClr val="326295">
                    <a:lumMod val="75000"/>
                  </a:srgbClr>
                </a:solidFill>
                <a:latin typeface="Arial"/>
                <a:ea typeface="ＭＳ Ｐゴシック"/>
              </a:rPr>
              <a:pPr defTabSz="914400" fontAlgn="base">
                <a:spcBef>
                  <a:spcPct val="0"/>
                </a:spcBef>
                <a:spcAft>
                  <a:spcPct val="0"/>
                </a:spcAft>
              </a:pPr>
              <a:t>‹#›</a:t>
            </a:fld>
            <a:endParaRPr lang="en-US" dirty="0">
              <a:solidFill>
                <a:srgbClr val="326295">
                  <a:lumMod val="75000"/>
                </a:srgbClr>
              </a:solidFill>
              <a:latin typeface="Arial"/>
              <a:ea typeface="ＭＳ Ｐゴシック"/>
            </a:endParaRPr>
          </a:p>
        </p:txBody>
      </p:sp>
    </p:spTree>
    <p:extLst>
      <p:ext uri="{BB962C8B-B14F-4D97-AF65-F5344CB8AC3E}">
        <p14:creationId xmlns:p14="http://schemas.microsoft.com/office/powerpoint/2010/main" val="1318218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5636" y="876860"/>
            <a:ext cx="8104909" cy="7914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1"/>
          <p:cNvSpPr>
            <a:spLocks noGrp="1" noChangeArrowheads="1"/>
          </p:cNvSpPr>
          <p:nvPr>
            <p:ph type="sldNum" sz="quarter" idx="10"/>
          </p:nvPr>
        </p:nvSpPr>
        <p:spPr>
          <a:ln/>
        </p:spPr>
        <p:txBody>
          <a:bodyPr/>
          <a:lstStyle>
            <a:lvl1pPr>
              <a:defRPr/>
            </a:lvl1pPr>
          </a:lstStyle>
          <a:p>
            <a:pPr>
              <a:defRPr/>
            </a:pPr>
            <a:fld id="{892D15DD-32BC-43B2-B42C-E7E9C69ECC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65525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Rectangle 3"/>
          <p:cNvSpPr>
            <a:spLocks noChangeArrowheads="1"/>
          </p:cNvSpPr>
          <p:nvPr>
            <p:custDataLst>
              <p:tags r:id="rId1"/>
            </p:custDataLst>
          </p:nvPr>
        </p:nvSpPr>
        <p:spPr bwMode="auto">
          <a:xfrm>
            <a:off x="0" y="605118"/>
            <a:ext cx="9143999" cy="201706"/>
          </a:xfrm>
          <a:prstGeom prst="rect">
            <a:avLst/>
          </a:prstGeom>
          <a:solidFill>
            <a:srgbClr val="002060"/>
          </a:solidFill>
          <a:ln w="9525">
            <a:solidFill>
              <a:srgbClr val="C0C0C0"/>
            </a:solidFill>
            <a:miter lim="800000"/>
            <a:headEnd/>
            <a:tailEnd/>
          </a:ln>
          <a:effectLst/>
        </p:spPr>
        <p:txBody>
          <a:bodyPr wrap="none" lIns="82058" tIns="41029" rIns="82058" bIns="41029" anchor="ctr"/>
          <a:lstStyle/>
          <a:p>
            <a:pPr defTabSz="914400">
              <a:defRPr/>
            </a:pPr>
            <a:endParaRPr lang="en-US" dirty="0">
              <a:solidFill>
                <a:srgbClr val="000000"/>
              </a:solidFill>
              <a:latin typeface="Cambria"/>
            </a:endParaRPr>
          </a:p>
        </p:txBody>
      </p:sp>
      <p:sp>
        <p:nvSpPr>
          <p:cNvPr id="3" name="Line 4"/>
          <p:cNvSpPr>
            <a:spLocks noChangeShapeType="1"/>
          </p:cNvSpPr>
          <p:nvPr>
            <p:custDataLst>
              <p:tags r:id="rId2"/>
            </p:custDataLst>
          </p:nvPr>
        </p:nvSpPr>
        <p:spPr bwMode="auto">
          <a:xfrm>
            <a:off x="8724900" y="819150"/>
            <a:ext cx="3464" cy="5635438"/>
          </a:xfrm>
          <a:prstGeom prst="line">
            <a:avLst/>
          </a:prstGeom>
          <a:noFill/>
          <a:ln w="12700">
            <a:solidFill>
              <a:srgbClr val="C0C0C0"/>
            </a:solidFill>
            <a:round/>
            <a:headEnd/>
            <a:tailEnd/>
          </a:ln>
          <a:effectLst/>
        </p:spPr>
        <p:txBody>
          <a:bodyPr wrap="none" lIns="82058" tIns="41029" rIns="82058" bIns="41029" anchor="ctr"/>
          <a:lstStyle/>
          <a:p>
            <a:pPr defTabSz="914400">
              <a:defRPr/>
            </a:pPr>
            <a:endParaRPr lang="en-US" dirty="0">
              <a:solidFill>
                <a:srgbClr val="000000"/>
              </a:solidFill>
              <a:latin typeface="Cambria"/>
            </a:endParaRPr>
          </a:p>
        </p:txBody>
      </p:sp>
      <p:sp>
        <p:nvSpPr>
          <p:cNvPr id="4" name="Rectangle 5"/>
          <p:cNvSpPr>
            <a:spLocks noChangeArrowheads="1"/>
          </p:cNvSpPr>
          <p:nvPr>
            <p:custDataLst>
              <p:tags r:id="rId3"/>
            </p:custDataLst>
          </p:nvPr>
        </p:nvSpPr>
        <p:spPr bwMode="auto">
          <a:xfrm>
            <a:off x="0" y="6320117"/>
            <a:ext cx="2701636" cy="268462"/>
          </a:xfrm>
          <a:prstGeom prst="rect">
            <a:avLst/>
          </a:prstGeom>
          <a:solidFill>
            <a:srgbClr val="002060"/>
          </a:solidFill>
          <a:ln w="9525">
            <a:solidFill>
              <a:srgbClr val="C0C0C0"/>
            </a:solidFill>
            <a:miter lim="800000"/>
            <a:headEnd/>
            <a:tailEnd/>
          </a:ln>
          <a:effectLst/>
        </p:spPr>
        <p:txBody>
          <a:bodyPr wrap="none" lIns="82058" tIns="41029" rIns="82058" bIns="41029" anchor="ctr"/>
          <a:lstStyle/>
          <a:p>
            <a:pPr defTabSz="914400">
              <a:defRPr/>
            </a:pPr>
            <a:endParaRPr lang="en-US" dirty="0">
              <a:solidFill>
                <a:srgbClr val="000000"/>
              </a:solidFill>
              <a:latin typeface="Cambria"/>
            </a:endParaRPr>
          </a:p>
        </p:txBody>
      </p:sp>
      <p:sp>
        <p:nvSpPr>
          <p:cNvPr id="5" name="Line 6"/>
          <p:cNvSpPr>
            <a:spLocks noChangeShapeType="1"/>
          </p:cNvSpPr>
          <p:nvPr>
            <p:custDataLst>
              <p:tags r:id="rId4"/>
            </p:custDataLst>
          </p:nvPr>
        </p:nvSpPr>
        <p:spPr bwMode="auto">
          <a:xfrm flipH="1">
            <a:off x="2718704" y="6441621"/>
            <a:ext cx="6523266" cy="16329"/>
          </a:xfrm>
          <a:prstGeom prst="line">
            <a:avLst/>
          </a:prstGeom>
          <a:noFill/>
          <a:ln w="12700">
            <a:solidFill>
              <a:srgbClr val="C0C0C0"/>
            </a:solidFill>
            <a:round/>
            <a:headEnd/>
            <a:tailEnd/>
          </a:ln>
          <a:effectLst/>
        </p:spPr>
        <p:txBody>
          <a:bodyPr wrap="none" lIns="82058" tIns="41029" rIns="82058" bIns="41029" anchor="ctr"/>
          <a:lstStyle/>
          <a:p>
            <a:pPr defTabSz="914400">
              <a:defRPr/>
            </a:pPr>
            <a:endParaRPr lang="en-US" dirty="0">
              <a:solidFill>
                <a:srgbClr val="000000"/>
              </a:solidFill>
              <a:latin typeface="Cambria"/>
            </a:endParaRPr>
          </a:p>
        </p:txBody>
      </p:sp>
      <p:pic>
        <p:nvPicPr>
          <p:cNvPr id="7" name="Picture 27"/>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073234" y="232682"/>
            <a:ext cx="5065568" cy="1529603"/>
          </a:xfrm>
          <a:prstGeom prst="rect">
            <a:avLst/>
          </a:prstGeom>
          <a:noFill/>
          <a:ln w="9525">
            <a:noFill/>
            <a:miter lim="800000"/>
            <a:headEnd/>
            <a:tailEnd/>
          </a:ln>
        </p:spPr>
      </p:pic>
    </p:spTree>
    <p:extLst>
      <p:ext uri="{BB962C8B-B14F-4D97-AF65-F5344CB8AC3E}">
        <p14:creationId xmlns:p14="http://schemas.microsoft.com/office/powerpoint/2010/main" val="360019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FFFFFF">
                    <a:lumMod val="75000"/>
                  </a:srgbClr>
                </a:solidFill>
                <a:latin typeface="Arial"/>
              </a:rPr>
              <a:pPr algn="r"/>
              <a:t>‹#›</a:t>
            </a:fld>
            <a:endParaRPr dirty="0">
              <a:solidFill>
                <a:srgbClr val="FFFFFF">
                  <a:lumMod val="75000"/>
                </a:srgbClr>
              </a:solidFill>
              <a:latin typeface="Aria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Tree>
    <p:extLst>
      <p:ext uri="{BB962C8B-B14F-4D97-AF65-F5344CB8AC3E}">
        <p14:creationId xmlns:p14="http://schemas.microsoft.com/office/powerpoint/2010/main" val="57784206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latin typeface="Arial"/>
              </a:rPr>
              <a:pPr algn="r"/>
              <a:t>‹#›</a:t>
            </a:fld>
            <a:endParaRPr dirty="0">
              <a:solidFill>
                <a:srgbClr val="FFFFFF">
                  <a:lumMod val="75000"/>
                </a:srgbClr>
              </a:solidFill>
              <a:latin typeface="Arial"/>
            </a:endParaRPr>
          </a:p>
        </p:txBody>
      </p:sp>
    </p:spTree>
    <p:extLst>
      <p:ext uri="{BB962C8B-B14F-4D97-AF65-F5344CB8AC3E}">
        <p14:creationId xmlns:p14="http://schemas.microsoft.com/office/powerpoint/2010/main" val="74912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latin typeface="Arial"/>
              </a:rPr>
              <a:pPr algn="r"/>
              <a:t>‹#›</a:t>
            </a:fld>
            <a:endParaRPr dirty="0">
              <a:solidFill>
                <a:srgbClr val="FFFFFF">
                  <a:lumMod val="75000"/>
                </a:srgbClr>
              </a:solidFill>
              <a:latin typeface="Arial"/>
            </a:endParaRPr>
          </a:p>
        </p:txBody>
      </p:sp>
    </p:spTree>
    <p:extLst>
      <p:ext uri="{BB962C8B-B14F-4D97-AF65-F5344CB8AC3E}">
        <p14:creationId xmlns:p14="http://schemas.microsoft.com/office/powerpoint/2010/main" val="112290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latin typeface="Arial"/>
              </a:rPr>
              <a:pPr algn="r"/>
              <a:t>‹#›</a:t>
            </a:fld>
            <a:endParaRPr dirty="0">
              <a:solidFill>
                <a:srgbClr val="FFFFFF">
                  <a:lumMod val="75000"/>
                </a:srgbClr>
              </a:solidFill>
              <a:latin typeface="Arial"/>
            </a:endParaRPr>
          </a:p>
        </p:txBody>
      </p:sp>
    </p:spTree>
    <p:extLst>
      <p:ext uri="{BB962C8B-B14F-4D97-AF65-F5344CB8AC3E}">
        <p14:creationId xmlns:p14="http://schemas.microsoft.com/office/powerpoint/2010/main" val="194046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latin typeface="Arial"/>
              </a:rPr>
              <a:pPr algn="r"/>
              <a:t>‹#›</a:t>
            </a:fld>
            <a:endParaRPr dirty="0">
              <a:solidFill>
                <a:srgbClr val="FFFFFF">
                  <a:lumMod val="75000"/>
                </a:srgbClr>
              </a:solidFill>
              <a:latin typeface="Arial"/>
            </a:endParaRPr>
          </a:p>
        </p:txBody>
      </p:sp>
    </p:spTree>
    <p:extLst>
      <p:ext uri="{BB962C8B-B14F-4D97-AF65-F5344CB8AC3E}">
        <p14:creationId xmlns:p14="http://schemas.microsoft.com/office/powerpoint/2010/main" val="203776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latin typeface="Arial"/>
              </a:rPr>
              <a:pPr algn="r"/>
              <a:t>‹#›</a:t>
            </a:fld>
            <a:endParaRPr dirty="0">
              <a:solidFill>
                <a:srgbClr val="FFFFFF">
                  <a:lumMod val="75000"/>
                </a:srgbClr>
              </a:solidFill>
              <a:latin typeface="Arial"/>
            </a:endParaRPr>
          </a:p>
        </p:txBody>
      </p:sp>
    </p:spTree>
    <p:extLst>
      <p:ext uri="{BB962C8B-B14F-4D97-AF65-F5344CB8AC3E}">
        <p14:creationId xmlns:p14="http://schemas.microsoft.com/office/powerpoint/2010/main" val="327284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3"/>
          <p:cNvSpPr>
            <a:spLocks noChangeArrowheads="1"/>
          </p:cNvSpPr>
          <p:nvPr>
            <p:custDataLst>
              <p:tags r:id="rId1"/>
            </p:custDataLst>
          </p:nvPr>
        </p:nvSpPr>
        <p:spPr bwMode="auto">
          <a:xfrm>
            <a:off x="2701637" y="605118"/>
            <a:ext cx="6026727" cy="201706"/>
          </a:xfrm>
          <a:prstGeom prst="rect">
            <a:avLst/>
          </a:prstGeom>
          <a:solidFill>
            <a:srgbClr val="002060"/>
          </a:solidFill>
          <a:ln w="9525">
            <a:solidFill>
              <a:srgbClr val="C0C0C0"/>
            </a:solidFill>
            <a:miter lim="800000"/>
            <a:headEnd/>
            <a:tailEnd/>
          </a:ln>
          <a:effectLst/>
        </p:spPr>
        <p:txBody>
          <a:bodyPr wrap="none" lIns="82058" tIns="41029" rIns="82058" bIns="41029" anchor="ctr"/>
          <a:lstStyle/>
          <a:p>
            <a:pPr algn="ctr" defTabSz="914400" eaLnBrk="0" fontAlgn="base" hangingPunct="0">
              <a:spcBef>
                <a:spcPct val="50000"/>
              </a:spcBef>
              <a:spcAft>
                <a:spcPct val="0"/>
              </a:spcAft>
              <a:defRPr/>
            </a:pPr>
            <a:endParaRPr lang="en-US" b="1" dirty="0">
              <a:solidFill>
                <a:srgbClr val="FFFFFF"/>
              </a:solidFill>
              <a:latin typeface="Cambria"/>
            </a:endParaRPr>
          </a:p>
        </p:txBody>
      </p:sp>
      <p:sp>
        <p:nvSpPr>
          <p:cNvPr id="3" name="Line 4"/>
          <p:cNvSpPr>
            <a:spLocks noChangeShapeType="1"/>
          </p:cNvSpPr>
          <p:nvPr>
            <p:custDataLst>
              <p:tags r:id="rId2"/>
            </p:custDataLst>
          </p:nvPr>
        </p:nvSpPr>
        <p:spPr bwMode="auto">
          <a:xfrm>
            <a:off x="8728364" y="605117"/>
            <a:ext cx="0" cy="5849471"/>
          </a:xfrm>
          <a:prstGeom prst="line">
            <a:avLst/>
          </a:prstGeom>
          <a:noFill/>
          <a:ln w="12700">
            <a:solidFill>
              <a:srgbClr val="C0C0C0"/>
            </a:solidFill>
            <a:round/>
            <a:headEnd/>
            <a:tailEnd/>
          </a:ln>
          <a:effectLst/>
        </p:spPr>
        <p:txBody>
          <a:bodyPr wrap="none" lIns="82058" tIns="41029" rIns="82058" bIns="41029" anchor="ctr"/>
          <a:lstStyle/>
          <a:p>
            <a:pPr algn="ctr" defTabSz="914400" eaLnBrk="0" fontAlgn="base" hangingPunct="0">
              <a:spcBef>
                <a:spcPct val="50000"/>
              </a:spcBef>
              <a:spcAft>
                <a:spcPct val="0"/>
              </a:spcAft>
              <a:defRPr/>
            </a:pPr>
            <a:endParaRPr lang="en-US" b="1" dirty="0">
              <a:solidFill>
                <a:srgbClr val="FFFFFF"/>
              </a:solidFill>
              <a:latin typeface="Cambria"/>
            </a:endParaRPr>
          </a:p>
        </p:txBody>
      </p:sp>
      <p:sp>
        <p:nvSpPr>
          <p:cNvPr id="4" name="Rectangle 5"/>
          <p:cNvSpPr>
            <a:spLocks noChangeArrowheads="1"/>
          </p:cNvSpPr>
          <p:nvPr>
            <p:custDataLst>
              <p:tags r:id="rId3"/>
            </p:custDataLst>
          </p:nvPr>
        </p:nvSpPr>
        <p:spPr bwMode="auto">
          <a:xfrm>
            <a:off x="415636" y="6320117"/>
            <a:ext cx="2286000" cy="134471"/>
          </a:xfrm>
          <a:prstGeom prst="rect">
            <a:avLst/>
          </a:prstGeom>
          <a:solidFill>
            <a:srgbClr val="002060"/>
          </a:solidFill>
          <a:ln w="9525">
            <a:solidFill>
              <a:srgbClr val="C0C0C0"/>
            </a:solidFill>
            <a:miter lim="800000"/>
            <a:headEnd/>
            <a:tailEnd/>
          </a:ln>
          <a:effectLst/>
        </p:spPr>
        <p:txBody>
          <a:bodyPr wrap="none" lIns="82058" tIns="41029" rIns="82058" bIns="41029" anchor="ctr"/>
          <a:lstStyle/>
          <a:p>
            <a:pPr algn="ctr" defTabSz="914400" eaLnBrk="0" fontAlgn="base" hangingPunct="0">
              <a:spcBef>
                <a:spcPct val="50000"/>
              </a:spcBef>
              <a:spcAft>
                <a:spcPct val="0"/>
              </a:spcAft>
              <a:defRPr/>
            </a:pPr>
            <a:endParaRPr lang="en-US" b="1" dirty="0">
              <a:solidFill>
                <a:srgbClr val="FFFFFF"/>
              </a:solidFill>
              <a:latin typeface="Cambria"/>
            </a:endParaRPr>
          </a:p>
        </p:txBody>
      </p:sp>
      <p:sp>
        <p:nvSpPr>
          <p:cNvPr id="5" name="Line 6"/>
          <p:cNvSpPr>
            <a:spLocks noChangeShapeType="1"/>
          </p:cNvSpPr>
          <p:nvPr>
            <p:custDataLst>
              <p:tags r:id="rId4"/>
            </p:custDataLst>
          </p:nvPr>
        </p:nvSpPr>
        <p:spPr bwMode="auto">
          <a:xfrm flipH="1">
            <a:off x="415637" y="6454588"/>
            <a:ext cx="8312727" cy="0"/>
          </a:xfrm>
          <a:prstGeom prst="line">
            <a:avLst/>
          </a:prstGeom>
          <a:noFill/>
          <a:ln w="12700">
            <a:solidFill>
              <a:srgbClr val="C0C0C0"/>
            </a:solidFill>
            <a:round/>
            <a:headEnd/>
            <a:tailEnd/>
          </a:ln>
          <a:effectLst/>
        </p:spPr>
        <p:txBody>
          <a:bodyPr wrap="none" lIns="82058" tIns="41029" rIns="82058" bIns="41029" anchor="ctr"/>
          <a:lstStyle/>
          <a:p>
            <a:pPr algn="ctr" defTabSz="914400" eaLnBrk="0" fontAlgn="base" hangingPunct="0">
              <a:spcBef>
                <a:spcPct val="50000"/>
              </a:spcBef>
              <a:spcAft>
                <a:spcPct val="0"/>
              </a:spcAft>
              <a:defRPr/>
            </a:pPr>
            <a:endParaRPr lang="en-US" b="1" dirty="0">
              <a:solidFill>
                <a:srgbClr val="FFFFFF"/>
              </a:solidFill>
              <a:latin typeface="Cambria"/>
            </a:endParaRPr>
          </a:p>
        </p:txBody>
      </p:sp>
      <p:sp>
        <p:nvSpPr>
          <p:cNvPr id="6" name="Text Box 9"/>
          <p:cNvSpPr txBox="1">
            <a:spLocks noChangeArrowheads="1"/>
          </p:cNvSpPr>
          <p:nvPr/>
        </p:nvSpPr>
        <p:spPr bwMode="gray">
          <a:xfrm>
            <a:off x="831273" y="1023938"/>
            <a:ext cx="7481455" cy="1067726"/>
          </a:xfrm>
          <a:prstGeom prst="rect">
            <a:avLst/>
          </a:prstGeom>
          <a:noFill/>
          <a:ln w="12700">
            <a:noFill/>
            <a:miter lim="800000"/>
            <a:headEnd/>
            <a:tailEnd/>
          </a:ln>
          <a:effectLst/>
        </p:spPr>
        <p:txBody>
          <a:bodyPr lIns="82039" tIns="41020" rIns="82039" bIns="41020">
            <a:spAutoFit/>
          </a:bodyPr>
          <a:lstStyle/>
          <a:p>
            <a:pPr algn="ctr" defTabSz="914400" eaLnBrk="0" fontAlgn="base" hangingPunct="0">
              <a:spcBef>
                <a:spcPct val="50000"/>
              </a:spcBef>
              <a:spcAft>
                <a:spcPct val="0"/>
              </a:spcAft>
              <a:defRPr/>
            </a:pPr>
            <a:r>
              <a:rPr lang="en-US" sz="3200" b="1" dirty="0">
                <a:solidFill>
                  <a:srgbClr val="000000"/>
                </a:solidFill>
                <a:latin typeface="Bodoni MT" pitchFamily="18" charset="0"/>
                <a:cs typeface="Arial" pitchFamily="34" charset="0"/>
              </a:rPr>
              <a:t>Welcome to the 2010 </a:t>
            </a:r>
          </a:p>
          <a:p>
            <a:pPr algn="ctr" defTabSz="914400" eaLnBrk="0" fontAlgn="base" hangingPunct="0">
              <a:spcAft>
                <a:spcPct val="0"/>
              </a:spcAft>
              <a:defRPr/>
            </a:pPr>
            <a:r>
              <a:rPr lang="en-US" sz="3200" b="1" dirty="0">
                <a:solidFill>
                  <a:srgbClr val="000000"/>
                </a:solidFill>
                <a:latin typeface="Bodoni MT" pitchFamily="18" charset="0"/>
                <a:cs typeface="Arial" pitchFamily="34" charset="0"/>
              </a:rPr>
              <a:t>National Forum on Education Policy</a:t>
            </a:r>
          </a:p>
        </p:txBody>
      </p:sp>
      <p:pic>
        <p:nvPicPr>
          <p:cNvPr id="7" name="Picture 27"/>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039217" y="2288801"/>
            <a:ext cx="5065568" cy="1529603"/>
          </a:xfrm>
          <a:prstGeom prst="rect">
            <a:avLst/>
          </a:prstGeom>
          <a:noFill/>
          <a:ln w="9525">
            <a:noFill/>
            <a:miter lim="800000"/>
            <a:headEnd/>
            <a:tailEnd/>
          </a:ln>
        </p:spPr>
      </p:pic>
    </p:spTree>
    <p:extLst>
      <p:ext uri="{BB962C8B-B14F-4D97-AF65-F5344CB8AC3E}">
        <p14:creationId xmlns:p14="http://schemas.microsoft.com/office/powerpoint/2010/main" val="3599440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 Id="rId3"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theme" Target="../theme/theme3.xml"/><Relationship Id="rId7"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17.xml"/><Relationship Id="rId20" Type="http://schemas.openxmlformats.org/officeDocument/2006/relationships/tags" Target="../tags/tag6.xml"/><Relationship Id="rId21" Type="http://schemas.openxmlformats.org/officeDocument/2006/relationships/tags" Target="../tags/tag7.xml"/><Relationship Id="rId22" Type="http://schemas.openxmlformats.org/officeDocument/2006/relationships/tags" Target="../tags/tag8.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theme" Target="../theme/theme4.xml"/><Relationship Id="rId15" Type="http://schemas.openxmlformats.org/officeDocument/2006/relationships/tags" Target="../tags/tag1.xml"/><Relationship Id="rId16" Type="http://schemas.openxmlformats.org/officeDocument/2006/relationships/tags" Target="../tags/tag2.xml"/><Relationship Id="rId17" Type="http://schemas.openxmlformats.org/officeDocument/2006/relationships/tags" Target="../tags/tag3.xml"/><Relationship Id="rId18" Type="http://schemas.openxmlformats.org/officeDocument/2006/relationships/tags" Target="../tags/tag4.xml"/><Relationship Id="rId19" Type="http://schemas.openxmlformats.org/officeDocument/2006/relationships/tags" Target="../tags/tag5.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2294 CCRS CoBranded PPT Titl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pPr defTabSz="914400" fontAlgn="base">
              <a:spcBef>
                <a:spcPct val="0"/>
              </a:spcBef>
              <a:spcAft>
                <a:spcPct val="0"/>
              </a:spcAft>
            </a:pPr>
            <a:endParaRPr lang="en-US" dirty="0">
              <a:solidFill>
                <a:srgbClr val="FFFFFF">
                  <a:lumMod val="50000"/>
                </a:srgbClr>
              </a:solidFill>
              <a:ea typeface="ＭＳ Ｐゴシック"/>
            </a:endParaRP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pPr defTabSz="914400" fontAlgn="base">
              <a:spcBef>
                <a:spcPct val="0"/>
              </a:spcBef>
              <a:spcAft>
                <a:spcPct val="0"/>
              </a:spcAft>
            </a:pPr>
            <a:endParaRPr lang="en-US" dirty="0">
              <a:solidFill>
                <a:srgbClr val="000000">
                  <a:tint val="75000"/>
                </a:srgbClr>
              </a:solidFill>
              <a:ea typeface="ＭＳ Ｐゴシック"/>
            </a:endParaRPr>
          </a:p>
        </p:txBody>
      </p:sp>
    </p:spTree>
    <p:extLst>
      <p:ext uri="{BB962C8B-B14F-4D97-AF65-F5344CB8AC3E}">
        <p14:creationId xmlns:p14="http://schemas.microsoft.com/office/powerpoint/2010/main" val="156717695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2997 CCRS PPT Template_Text_0125132 d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400">
              <a:solidFill>
                <a:prstClr val="white"/>
              </a:solidFill>
              <a:latin typeface="Aria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dirty="0"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defTabSz="914400" fontAlgn="base">
              <a:spcBef>
                <a:spcPct val="0"/>
              </a:spcBef>
              <a:spcAft>
                <a:spcPct val="0"/>
              </a:spcAft>
            </a:pPr>
            <a:fld id="{F3477EC8-074D-41C4-94AE-E9EA7CEEA348}" type="slidenum">
              <a:rPr>
                <a:solidFill>
                  <a:srgbClr val="FFFFFF">
                    <a:lumMod val="75000"/>
                  </a:srgbClr>
                </a:solidFill>
                <a:latin typeface="Arial"/>
              </a:rPr>
              <a:pPr algn="r" defTabSz="914400" fontAlgn="base">
                <a:spcBef>
                  <a:spcPct val="0"/>
                </a:spcBef>
                <a:spcAft>
                  <a:spcPct val="0"/>
                </a:spcAft>
              </a:pPr>
              <a:t>‹#›</a:t>
            </a:fld>
            <a:endParaRPr dirty="0">
              <a:solidFill>
                <a:srgbClr val="FFFFFF">
                  <a:lumMod val="75000"/>
                </a:srgbClr>
              </a:solidFill>
              <a:latin typeface="Arial"/>
            </a:endParaRPr>
          </a:p>
        </p:txBody>
      </p:sp>
    </p:spTree>
    <p:extLst>
      <p:ext uri="{BB962C8B-B14F-4D97-AF65-F5344CB8AC3E}">
        <p14:creationId xmlns:p14="http://schemas.microsoft.com/office/powerpoint/2010/main" val="1290829039"/>
      </p:ext>
    </p:extLst>
  </p:cSld>
  <p:clrMap bg1="lt1" tx1="dk1" bg2="lt2" tx2="dk2" accent1="accent1" accent2="accent2" accent3="accent3" accent4="accent4" accent5="accent5" accent6="accent6" hlink="hlink" folHlink="folHlink"/>
  <p:sldLayoutIdLst>
    <p:sldLayoutId id="2147483664" r:id="rId1"/>
  </p:sldLayoutIdLst>
  <p:transition xmlns:p14="http://schemas.microsoft.com/office/powerpoint/2010/main"/>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2294 CCRS CoBranded PPT Text.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defTabSz="914400" fontAlgn="base">
              <a:spcBef>
                <a:spcPct val="0"/>
              </a:spcBef>
              <a:spcAft>
                <a:spcPct val="0"/>
              </a:spcAft>
            </a:pPr>
            <a:fld id="{F3477EC8-074D-41C4-94AE-E9EA7CEEA348}" type="slidenum">
              <a:rPr>
                <a:solidFill>
                  <a:srgbClr val="FFFFFF">
                    <a:lumMod val="75000"/>
                  </a:srgbClr>
                </a:solidFill>
                <a:latin typeface="Arial"/>
              </a:rPr>
              <a:pPr algn="r" defTabSz="914400" fontAlgn="base">
                <a:spcBef>
                  <a:spcPct val="0"/>
                </a:spcBef>
                <a:spcAft>
                  <a:spcPct val="0"/>
                </a:spcAft>
              </a:pPr>
              <a:t>‹#›</a:t>
            </a:fld>
            <a:endParaRPr dirty="0">
              <a:solidFill>
                <a:srgbClr val="FFFFFF">
                  <a:lumMod val="75000"/>
                </a:srgbClr>
              </a:solidFill>
              <a:latin typeface="Arial"/>
            </a:endParaRPr>
          </a:p>
        </p:txBody>
      </p:sp>
    </p:spTree>
    <p:extLst>
      <p:ext uri="{BB962C8B-B14F-4D97-AF65-F5344CB8AC3E}">
        <p14:creationId xmlns:p14="http://schemas.microsoft.com/office/powerpoint/2010/main" val="113023407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90914" name="Rectangle 2"/>
          <p:cNvSpPr>
            <a:spLocks noChangeArrowheads="1"/>
          </p:cNvSpPr>
          <p:nvPr>
            <p:custDataLst>
              <p:tags r:id="rId15"/>
            </p:custDataLst>
          </p:nvPr>
        </p:nvSpPr>
        <p:spPr bwMode="auto">
          <a:xfrm>
            <a:off x="456046" y="539284"/>
            <a:ext cx="8374785" cy="253533"/>
          </a:xfrm>
          <a:prstGeom prst="rect">
            <a:avLst/>
          </a:prstGeom>
          <a:solidFill>
            <a:srgbClr val="002060"/>
          </a:solidFill>
          <a:ln w="9525">
            <a:solidFill>
              <a:srgbClr val="C0C0C0"/>
            </a:solidFill>
            <a:miter lim="800000"/>
            <a:headEnd/>
            <a:tailEnd/>
          </a:ln>
          <a:effectLst/>
        </p:spPr>
        <p:txBody>
          <a:bodyPr wrap="none" lIns="82058" tIns="41029" rIns="82058" bIns="41029" anchor="ctr"/>
          <a:lstStyle/>
          <a:p>
            <a:pPr algn="ctr" defTabSz="914400" eaLnBrk="0" fontAlgn="base" hangingPunct="0">
              <a:spcBef>
                <a:spcPct val="50000"/>
              </a:spcBef>
              <a:spcAft>
                <a:spcPct val="0"/>
              </a:spcAft>
              <a:defRPr/>
            </a:pPr>
            <a:endParaRPr lang="en-US" b="1" dirty="0">
              <a:solidFill>
                <a:srgbClr val="FFFFFF"/>
              </a:solidFill>
              <a:latin typeface="Bodoni MT" pitchFamily="18" charset="0"/>
            </a:endParaRPr>
          </a:p>
        </p:txBody>
      </p:sp>
      <p:sp>
        <p:nvSpPr>
          <p:cNvPr id="1190915" name="Line 3"/>
          <p:cNvSpPr>
            <a:spLocks noChangeShapeType="1"/>
          </p:cNvSpPr>
          <p:nvPr>
            <p:custDataLst>
              <p:tags r:id="rId16"/>
            </p:custDataLst>
          </p:nvPr>
        </p:nvSpPr>
        <p:spPr bwMode="auto">
          <a:xfrm>
            <a:off x="8830830" y="605118"/>
            <a:ext cx="0" cy="5888691"/>
          </a:xfrm>
          <a:prstGeom prst="line">
            <a:avLst/>
          </a:prstGeom>
          <a:noFill/>
          <a:ln w="12700">
            <a:solidFill>
              <a:srgbClr val="C0C0C0"/>
            </a:solidFill>
            <a:round/>
            <a:headEnd/>
            <a:tailEnd/>
          </a:ln>
          <a:effectLst/>
        </p:spPr>
        <p:txBody>
          <a:bodyPr wrap="none" lIns="82058" tIns="41029" rIns="82058" bIns="41029" anchor="ctr"/>
          <a:lstStyle/>
          <a:p>
            <a:pPr algn="ctr" defTabSz="914400" eaLnBrk="0" fontAlgn="base" hangingPunct="0">
              <a:spcBef>
                <a:spcPct val="50000"/>
              </a:spcBef>
              <a:spcAft>
                <a:spcPct val="0"/>
              </a:spcAft>
              <a:defRPr/>
            </a:pPr>
            <a:endParaRPr lang="en-US" b="1" dirty="0">
              <a:solidFill>
                <a:srgbClr val="FFFFFF"/>
              </a:solidFill>
              <a:latin typeface="Bodoni MT" pitchFamily="18" charset="0"/>
            </a:endParaRPr>
          </a:p>
        </p:txBody>
      </p:sp>
      <p:sp>
        <p:nvSpPr>
          <p:cNvPr id="1190916" name="Rectangle 4"/>
          <p:cNvSpPr>
            <a:spLocks noChangeArrowheads="1"/>
          </p:cNvSpPr>
          <p:nvPr>
            <p:custDataLst>
              <p:tags r:id="rId17"/>
            </p:custDataLst>
          </p:nvPr>
        </p:nvSpPr>
        <p:spPr bwMode="auto">
          <a:xfrm>
            <a:off x="329046" y="6353735"/>
            <a:ext cx="1815523" cy="134471"/>
          </a:xfrm>
          <a:prstGeom prst="rect">
            <a:avLst/>
          </a:prstGeom>
          <a:solidFill>
            <a:srgbClr val="002060"/>
          </a:solidFill>
          <a:ln w="9525">
            <a:solidFill>
              <a:srgbClr val="C0C0C0"/>
            </a:solidFill>
            <a:miter lim="800000"/>
            <a:headEnd/>
            <a:tailEnd/>
          </a:ln>
          <a:effectLst/>
        </p:spPr>
        <p:txBody>
          <a:bodyPr wrap="none" lIns="82058" tIns="41029" rIns="82058" bIns="41029" anchor="ctr"/>
          <a:lstStyle/>
          <a:p>
            <a:pPr algn="ctr" defTabSz="914400" eaLnBrk="0" fontAlgn="base" hangingPunct="0">
              <a:spcBef>
                <a:spcPct val="50000"/>
              </a:spcBef>
              <a:spcAft>
                <a:spcPct val="0"/>
              </a:spcAft>
              <a:defRPr/>
            </a:pPr>
            <a:endParaRPr lang="en-US" b="1" dirty="0">
              <a:solidFill>
                <a:srgbClr val="FFFFFF"/>
              </a:solidFill>
              <a:latin typeface="Bodoni MT" pitchFamily="18" charset="0"/>
            </a:endParaRPr>
          </a:p>
        </p:txBody>
      </p:sp>
      <p:sp>
        <p:nvSpPr>
          <p:cNvPr id="1190917" name="Line 5"/>
          <p:cNvSpPr>
            <a:spLocks noChangeShapeType="1"/>
          </p:cNvSpPr>
          <p:nvPr>
            <p:custDataLst>
              <p:tags r:id="rId18"/>
            </p:custDataLst>
          </p:nvPr>
        </p:nvSpPr>
        <p:spPr bwMode="auto">
          <a:xfrm flipH="1">
            <a:off x="342035" y="6488206"/>
            <a:ext cx="8488795" cy="0"/>
          </a:xfrm>
          <a:prstGeom prst="line">
            <a:avLst/>
          </a:prstGeom>
          <a:noFill/>
          <a:ln w="12700">
            <a:solidFill>
              <a:srgbClr val="C0C0C0"/>
            </a:solidFill>
            <a:round/>
            <a:headEnd/>
            <a:tailEnd/>
          </a:ln>
          <a:effectLst/>
        </p:spPr>
        <p:txBody>
          <a:bodyPr wrap="none" lIns="82058" tIns="41029" rIns="82058" bIns="41029" anchor="ctr"/>
          <a:lstStyle/>
          <a:p>
            <a:pPr algn="ctr" defTabSz="914400" eaLnBrk="0" fontAlgn="base" hangingPunct="0">
              <a:spcBef>
                <a:spcPct val="50000"/>
              </a:spcBef>
              <a:spcAft>
                <a:spcPct val="0"/>
              </a:spcAft>
              <a:defRPr/>
            </a:pPr>
            <a:endParaRPr lang="en-US" b="1" dirty="0">
              <a:solidFill>
                <a:srgbClr val="FFFFFF"/>
              </a:solidFill>
              <a:latin typeface="Bodoni MT" pitchFamily="18" charset="0"/>
            </a:endParaRPr>
          </a:p>
        </p:txBody>
      </p:sp>
      <p:sp>
        <p:nvSpPr>
          <p:cNvPr id="6150" name="Rectangle 6"/>
          <p:cNvSpPr>
            <a:spLocks noGrp="1" noChangeArrowheads="1"/>
          </p:cNvSpPr>
          <p:nvPr>
            <p:ph type="title"/>
            <p:custDataLst>
              <p:tags r:id="rId19"/>
            </p:custDataLst>
          </p:nvPr>
        </p:nvSpPr>
        <p:spPr bwMode="gray">
          <a:xfrm>
            <a:off x="489240" y="876861"/>
            <a:ext cx="6028170" cy="512669"/>
          </a:xfrm>
          <a:prstGeom prst="rect">
            <a:avLst/>
          </a:prstGeom>
          <a:noFill/>
          <a:ln w="12700">
            <a:noFill/>
            <a:miter lim="800000"/>
            <a:headEnd/>
            <a:tailEnd/>
          </a:ln>
        </p:spPr>
        <p:txBody>
          <a:bodyPr vert="horz" wrap="square" lIns="0" tIns="41020" rIns="82039" bIns="41020" numCol="1" anchor="t" anchorCtr="0" compatLnSpc="1">
            <a:prstTxWarp prst="textNoShape">
              <a:avLst/>
            </a:prstTxWarp>
          </a:bodyPr>
          <a:lstStyle/>
          <a:p>
            <a:pPr lvl="0"/>
            <a:r>
              <a:rPr lang="en-US" smtClean="0"/>
              <a:t>Slide Heading</a:t>
            </a:r>
          </a:p>
        </p:txBody>
      </p:sp>
      <p:sp>
        <p:nvSpPr>
          <p:cNvPr id="6151" name="SlideMasterTextBox"/>
          <p:cNvSpPr>
            <a:spLocks noGrp="1" noChangeArrowheads="1"/>
          </p:cNvSpPr>
          <p:nvPr>
            <p:ph type="body" idx="1"/>
            <p:custDataLst>
              <p:tags r:id="rId20"/>
            </p:custDataLst>
          </p:nvPr>
        </p:nvSpPr>
        <p:spPr bwMode="gray">
          <a:xfrm>
            <a:off x="415636" y="1411942"/>
            <a:ext cx="8104909" cy="256335"/>
          </a:xfrm>
          <a:prstGeom prst="rect">
            <a:avLst/>
          </a:prstGeom>
          <a:noFill/>
          <a:ln w="12700">
            <a:noFill/>
            <a:miter lim="800000"/>
            <a:headEnd/>
            <a:tailEnd/>
          </a:ln>
        </p:spPr>
        <p:txBody>
          <a:bodyPr vert="horz" wrap="square" lIns="0" tIns="41020" rIns="0" bIns="41020" numCol="1" anchor="t" anchorCtr="0" compatLnSpc="1">
            <a:prstTxWarp prst="textNoShape">
              <a:avLst/>
            </a:prstTxWarp>
          </a:bodyPr>
          <a:lstStyle/>
          <a:p>
            <a:pPr lvl="0"/>
            <a:r>
              <a:rPr lang="en-US" smtClean="0"/>
              <a:t>[Text]</a:t>
            </a:r>
          </a:p>
        </p:txBody>
      </p:sp>
      <p:sp>
        <p:nvSpPr>
          <p:cNvPr id="1190920" name="Text Box 8" hidden="1"/>
          <p:cNvSpPr txBox="1">
            <a:spLocks noChangeArrowheads="1"/>
          </p:cNvSpPr>
          <p:nvPr>
            <p:custDataLst>
              <p:tags r:id="rId21"/>
            </p:custDataLst>
          </p:nvPr>
        </p:nvSpPr>
        <p:spPr bwMode="auto">
          <a:xfrm>
            <a:off x="1040535" y="6454589"/>
            <a:ext cx="1487920" cy="256335"/>
          </a:xfrm>
          <a:prstGeom prst="rect">
            <a:avLst/>
          </a:prstGeom>
          <a:noFill/>
          <a:ln w="9525">
            <a:noFill/>
            <a:miter lim="800000"/>
            <a:headEnd/>
            <a:tailEnd/>
          </a:ln>
          <a:effectLst/>
        </p:spPr>
        <p:txBody>
          <a:bodyPr wrap="none" lIns="0" tIns="41020" rIns="0" bIns="0"/>
          <a:lstStyle/>
          <a:p>
            <a:pPr defTabSz="914400" eaLnBrk="0" fontAlgn="base" hangingPunct="0">
              <a:spcBef>
                <a:spcPct val="0"/>
              </a:spcBef>
              <a:spcAft>
                <a:spcPct val="0"/>
              </a:spcAft>
              <a:defRPr/>
            </a:pPr>
            <a:r>
              <a:rPr lang="en-US" altLang="en-US" sz="1400" b="1" dirty="0">
                <a:solidFill>
                  <a:srgbClr val="084831"/>
                </a:solidFill>
                <a:latin typeface="Cambria"/>
              </a:rPr>
              <a:t>CONFIDENTIAL</a:t>
            </a:r>
          </a:p>
        </p:txBody>
      </p:sp>
      <p:sp>
        <p:nvSpPr>
          <p:cNvPr id="1190921" name="Text Box 9" hidden="1"/>
          <p:cNvSpPr txBox="1">
            <a:spLocks noChangeArrowheads="1"/>
          </p:cNvSpPr>
          <p:nvPr>
            <p:custDataLst>
              <p:tags r:id="rId22"/>
            </p:custDataLst>
          </p:nvPr>
        </p:nvSpPr>
        <p:spPr bwMode="auto">
          <a:xfrm>
            <a:off x="7481455" y="6454589"/>
            <a:ext cx="656648" cy="256335"/>
          </a:xfrm>
          <a:prstGeom prst="rect">
            <a:avLst/>
          </a:prstGeom>
          <a:noFill/>
          <a:ln w="9525">
            <a:noFill/>
            <a:miter lim="800000"/>
            <a:headEnd/>
            <a:tailEnd/>
          </a:ln>
          <a:effectLst/>
        </p:spPr>
        <p:txBody>
          <a:bodyPr wrap="none" lIns="0" tIns="41020" rIns="0" bIns="0"/>
          <a:lstStyle/>
          <a:p>
            <a:pPr algn="r" defTabSz="914400" eaLnBrk="0" fontAlgn="base" hangingPunct="0">
              <a:spcBef>
                <a:spcPct val="0"/>
              </a:spcBef>
              <a:spcAft>
                <a:spcPct val="0"/>
              </a:spcAft>
              <a:defRPr/>
            </a:pPr>
            <a:r>
              <a:rPr lang="en-US" altLang="en-US" sz="1400" b="1" dirty="0">
                <a:solidFill>
                  <a:srgbClr val="084831"/>
                </a:solidFill>
                <a:latin typeface="Cambria"/>
              </a:rPr>
              <a:t>DRAFT</a:t>
            </a:r>
          </a:p>
        </p:txBody>
      </p:sp>
      <p:sp>
        <p:nvSpPr>
          <p:cNvPr id="1190933" name="Rectangle 21"/>
          <p:cNvSpPr>
            <a:spLocks noGrp="1" noChangeArrowheads="1"/>
          </p:cNvSpPr>
          <p:nvPr>
            <p:ph type="sldNum" sz="quarter" idx="4"/>
          </p:nvPr>
        </p:nvSpPr>
        <p:spPr bwMode="auto">
          <a:xfrm>
            <a:off x="8584046" y="6498012"/>
            <a:ext cx="415636" cy="238125"/>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a:spcBef>
                <a:spcPct val="0"/>
              </a:spcBef>
              <a:defRPr sz="1100" b="0">
                <a:solidFill>
                  <a:schemeClr val="tx1"/>
                </a:solidFill>
                <a:latin typeface="Bodoni MT" pitchFamily="18" charset="0"/>
              </a:defRPr>
            </a:lvl1pPr>
          </a:lstStyle>
          <a:p>
            <a:pPr defTabSz="914400" eaLnBrk="0" fontAlgn="base" hangingPunct="0">
              <a:spcAft>
                <a:spcPct val="0"/>
              </a:spcAft>
              <a:defRPr/>
            </a:pPr>
            <a:fld id="{D11F1629-2745-4589-B041-C0BFE530459C}" type="slidenum">
              <a:rPr lang="en-US">
                <a:solidFill>
                  <a:srgbClr val="000000"/>
                </a:solidFill>
              </a:rPr>
              <a:pPr defTabSz="914400" eaLnBrk="0" fontAlgn="base" hangingPunct="0">
                <a:spcAft>
                  <a:spcPct val="0"/>
                </a:spcAft>
                <a:defRPr/>
              </a:pPr>
              <a:t>‹#›</a:t>
            </a:fld>
            <a:endParaRPr lang="en-US" dirty="0">
              <a:solidFill>
                <a:srgbClr val="000000"/>
              </a:solidFill>
            </a:endParaRPr>
          </a:p>
        </p:txBody>
      </p:sp>
    </p:spTree>
    <p:extLst>
      <p:ext uri="{BB962C8B-B14F-4D97-AF65-F5344CB8AC3E}">
        <p14:creationId xmlns:p14="http://schemas.microsoft.com/office/powerpoint/2010/main" val="81041108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iming>
    <p:tnLst>
      <p:par>
        <p:cTn xmlns:p14="http://schemas.microsoft.com/office/powerpoint/2010/main" id="1" dur="indefinite" restart="never" nodeType="tmRoot"/>
      </p:par>
    </p:tnLst>
  </p:timing>
  <p:hf hdr="0" ftr="0" dt="0"/>
  <p:txStyles>
    <p:titleStyle>
      <a:lvl1pPr algn="l" defTabSz="914608" rtl="0" eaLnBrk="0" fontAlgn="base" hangingPunct="0">
        <a:spcBef>
          <a:spcPct val="0"/>
        </a:spcBef>
        <a:spcAft>
          <a:spcPct val="0"/>
        </a:spcAft>
        <a:defRPr b="1">
          <a:solidFill>
            <a:schemeClr val="tx2"/>
          </a:solidFill>
          <a:latin typeface="Bodoni MT" pitchFamily="18" charset="0"/>
          <a:ea typeface="+mj-ea"/>
          <a:cs typeface="+mj-cs"/>
        </a:defRPr>
      </a:lvl1pPr>
      <a:lvl2pPr algn="l" defTabSz="914608" rtl="0" eaLnBrk="0" fontAlgn="base" hangingPunct="0">
        <a:spcBef>
          <a:spcPct val="0"/>
        </a:spcBef>
        <a:spcAft>
          <a:spcPct val="0"/>
        </a:spcAft>
        <a:defRPr b="1">
          <a:solidFill>
            <a:schemeClr val="tx2"/>
          </a:solidFill>
          <a:latin typeface="Bodoni MT" pitchFamily="18" charset="0"/>
        </a:defRPr>
      </a:lvl2pPr>
      <a:lvl3pPr algn="l" defTabSz="914608" rtl="0" eaLnBrk="0" fontAlgn="base" hangingPunct="0">
        <a:spcBef>
          <a:spcPct val="0"/>
        </a:spcBef>
        <a:spcAft>
          <a:spcPct val="0"/>
        </a:spcAft>
        <a:defRPr b="1">
          <a:solidFill>
            <a:schemeClr val="tx2"/>
          </a:solidFill>
          <a:latin typeface="Bodoni MT" pitchFamily="18" charset="0"/>
        </a:defRPr>
      </a:lvl3pPr>
      <a:lvl4pPr algn="l" defTabSz="914608" rtl="0" eaLnBrk="0" fontAlgn="base" hangingPunct="0">
        <a:spcBef>
          <a:spcPct val="0"/>
        </a:spcBef>
        <a:spcAft>
          <a:spcPct val="0"/>
        </a:spcAft>
        <a:defRPr b="1">
          <a:solidFill>
            <a:schemeClr val="tx2"/>
          </a:solidFill>
          <a:latin typeface="Bodoni MT" pitchFamily="18" charset="0"/>
        </a:defRPr>
      </a:lvl4pPr>
      <a:lvl5pPr algn="l" defTabSz="914608" rtl="0" eaLnBrk="0" fontAlgn="base" hangingPunct="0">
        <a:spcBef>
          <a:spcPct val="0"/>
        </a:spcBef>
        <a:spcAft>
          <a:spcPct val="0"/>
        </a:spcAft>
        <a:defRPr b="1">
          <a:solidFill>
            <a:schemeClr val="tx2"/>
          </a:solidFill>
          <a:latin typeface="Bodoni MT" pitchFamily="18" charset="0"/>
        </a:defRPr>
      </a:lvl5pPr>
      <a:lvl6pPr marL="410291" algn="l" defTabSz="914608" rtl="0" fontAlgn="base">
        <a:spcBef>
          <a:spcPct val="0"/>
        </a:spcBef>
        <a:spcAft>
          <a:spcPct val="0"/>
        </a:spcAft>
        <a:defRPr b="1">
          <a:solidFill>
            <a:schemeClr val="tx2"/>
          </a:solidFill>
          <a:latin typeface="Book Antiqua" pitchFamily="18" charset="0"/>
        </a:defRPr>
      </a:lvl6pPr>
      <a:lvl7pPr marL="820583" algn="l" defTabSz="914608" rtl="0" fontAlgn="base">
        <a:spcBef>
          <a:spcPct val="0"/>
        </a:spcBef>
        <a:spcAft>
          <a:spcPct val="0"/>
        </a:spcAft>
        <a:defRPr b="1">
          <a:solidFill>
            <a:schemeClr val="tx2"/>
          </a:solidFill>
          <a:latin typeface="Book Antiqua" pitchFamily="18" charset="0"/>
        </a:defRPr>
      </a:lvl7pPr>
      <a:lvl8pPr marL="1230874" algn="l" defTabSz="914608" rtl="0" fontAlgn="base">
        <a:spcBef>
          <a:spcPct val="0"/>
        </a:spcBef>
        <a:spcAft>
          <a:spcPct val="0"/>
        </a:spcAft>
        <a:defRPr b="1">
          <a:solidFill>
            <a:schemeClr val="tx2"/>
          </a:solidFill>
          <a:latin typeface="Book Antiqua" pitchFamily="18" charset="0"/>
        </a:defRPr>
      </a:lvl8pPr>
      <a:lvl9pPr marL="1641165" algn="l" defTabSz="914608" rtl="0" fontAlgn="base">
        <a:spcBef>
          <a:spcPct val="0"/>
        </a:spcBef>
        <a:spcAft>
          <a:spcPct val="0"/>
        </a:spcAft>
        <a:defRPr b="1">
          <a:solidFill>
            <a:schemeClr val="tx2"/>
          </a:solidFill>
          <a:latin typeface="Book Antiqua" pitchFamily="18" charset="0"/>
        </a:defRPr>
      </a:lvl9pPr>
    </p:titleStyle>
    <p:bodyStyle>
      <a:lvl1pPr marL="206571" indent="-206571" algn="l" defTabSz="914608" rtl="0" eaLnBrk="0" fontAlgn="base" hangingPunct="0">
        <a:spcBef>
          <a:spcPct val="100000"/>
        </a:spcBef>
        <a:spcAft>
          <a:spcPct val="0"/>
        </a:spcAft>
        <a:buClr>
          <a:schemeClr val="bg1"/>
        </a:buClr>
        <a:buSzPct val="25000"/>
        <a:buFont typeface="Zapf Dingbats" charset="2"/>
        <a:buChar char=" "/>
        <a:defRPr sz="1200">
          <a:solidFill>
            <a:schemeClr val="tx1"/>
          </a:solidFill>
          <a:latin typeface="Bodoni MT" pitchFamily="18" charset="0"/>
          <a:ea typeface="+mn-ea"/>
          <a:cs typeface="+mn-cs"/>
        </a:defRPr>
      </a:lvl1pPr>
      <a:lvl2pPr marL="463003" indent="-153859" algn="l" defTabSz="914608" rtl="0" eaLnBrk="0" fontAlgn="base" hangingPunct="0">
        <a:spcBef>
          <a:spcPct val="50000"/>
        </a:spcBef>
        <a:spcAft>
          <a:spcPct val="0"/>
        </a:spcAft>
        <a:buSzPct val="65000"/>
        <a:buFont typeface="Zapf Dingbats" charset="2"/>
        <a:buChar char="n"/>
        <a:defRPr sz="1200">
          <a:solidFill>
            <a:schemeClr val="tx1"/>
          </a:solidFill>
          <a:latin typeface="+mn-lt"/>
        </a:defRPr>
      </a:lvl2pPr>
      <a:lvl3pPr marL="719435" indent="-153859" algn="l" defTabSz="914608" rtl="0" eaLnBrk="0" fontAlgn="base" hangingPunct="0">
        <a:spcBef>
          <a:spcPct val="50000"/>
        </a:spcBef>
        <a:spcAft>
          <a:spcPct val="0"/>
        </a:spcAft>
        <a:buChar char="–"/>
        <a:defRPr sz="1200">
          <a:solidFill>
            <a:schemeClr val="tx1"/>
          </a:solidFill>
          <a:latin typeface="+mn-lt"/>
        </a:defRPr>
      </a:lvl3pPr>
      <a:lvl4pPr marL="975867" indent="-153859" algn="l" defTabSz="914608" rtl="0" eaLnBrk="0" fontAlgn="base" hangingPunct="0">
        <a:spcBef>
          <a:spcPct val="50000"/>
        </a:spcBef>
        <a:spcAft>
          <a:spcPct val="0"/>
        </a:spcAft>
        <a:buFont typeface="Wingdings" pitchFamily="2" charset="2"/>
        <a:buChar char="w"/>
        <a:defRPr sz="1200">
          <a:solidFill>
            <a:schemeClr val="tx1"/>
          </a:solidFill>
          <a:latin typeface="+mn-lt"/>
        </a:defRPr>
      </a:lvl4pPr>
      <a:lvl5pPr marL="2057155" indent="-227940" algn="l" defTabSz="914608" rtl="0" eaLnBrk="0" fontAlgn="base" hangingPunct="0">
        <a:spcBef>
          <a:spcPct val="0"/>
        </a:spcBef>
        <a:spcAft>
          <a:spcPct val="0"/>
        </a:spcAft>
        <a:buChar char="»"/>
        <a:defRPr sz="1200">
          <a:solidFill>
            <a:schemeClr val="tx1"/>
          </a:solidFill>
          <a:latin typeface="+mn-lt"/>
        </a:defRPr>
      </a:lvl5pPr>
      <a:lvl6pPr marL="2467446" indent="-227940" algn="l" defTabSz="914608" rtl="0" fontAlgn="base">
        <a:spcBef>
          <a:spcPct val="0"/>
        </a:spcBef>
        <a:spcAft>
          <a:spcPct val="0"/>
        </a:spcAft>
        <a:buChar char="»"/>
        <a:defRPr sz="1200">
          <a:solidFill>
            <a:schemeClr val="tx1"/>
          </a:solidFill>
          <a:latin typeface="+mn-lt"/>
        </a:defRPr>
      </a:lvl6pPr>
      <a:lvl7pPr marL="2877737" indent="-227940" algn="l" defTabSz="914608" rtl="0" fontAlgn="base">
        <a:spcBef>
          <a:spcPct val="0"/>
        </a:spcBef>
        <a:spcAft>
          <a:spcPct val="0"/>
        </a:spcAft>
        <a:buChar char="»"/>
        <a:defRPr sz="1200">
          <a:solidFill>
            <a:schemeClr val="tx1"/>
          </a:solidFill>
          <a:latin typeface="+mn-lt"/>
        </a:defRPr>
      </a:lvl7pPr>
      <a:lvl8pPr marL="3288029" indent="-227940" algn="l" defTabSz="914608" rtl="0" fontAlgn="base">
        <a:spcBef>
          <a:spcPct val="0"/>
        </a:spcBef>
        <a:spcAft>
          <a:spcPct val="0"/>
        </a:spcAft>
        <a:buChar char="»"/>
        <a:defRPr sz="1200">
          <a:solidFill>
            <a:schemeClr val="tx1"/>
          </a:solidFill>
          <a:latin typeface="+mn-lt"/>
        </a:defRPr>
      </a:lvl8pPr>
      <a:lvl9pPr marL="3698320" indent="-227940" algn="l" defTabSz="914608" rtl="0" fontAlgn="base">
        <a:spcBef>
          <a:spcPct val="0"/>
        </a:spcBef>
        <a:spcAft>
          <a:spcPct val="0"/>
        </a:spcAft>
        <a:buChar char="»"/>
        <a:defRPr sz="1200">
          <a:solidFill>
            <a:schemeClr val="tx1"/>
          </a:solidFill>
          <a:latin typeface="+mn-lt"/>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tags" Target="../tags/tag22.xml"/><Relationship Id="rId2"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png"/><Relationship Id="rId1" Type="http://schemas.openxmlformats.org/officeDocument/2006/relationships/tags" Target="../tags/tag23.xml"/><Relationship Id="rId2"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3.png"/><Relationship Id="rId1" Type="http://schemas.openxmlformats.org/officeDocument/2006/relationships/tags" Target="../tags/tag24.xml"/><Relationship Id="rId2"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4.png"/><Relationship Id="rId1" Type="http://schemas.openxmlformats.org/officeDocument/2006/relationships/tags" Target="../tags/tag25.xml"/><Relationship Id="rId2"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5.png"/><Relationship Id="rId1" Type="http://schemas.openxmlformats.org/officeDocument/2006/relationships/tags" Target="../tags/tag26.xml"/><Relationship Id="rId2"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10.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10.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10.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10.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1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10.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6.png"/><Relationship Id="rId1" Type="http://schemas.openxmlformats.org/officeDocument/2006/relationships/tags" Target="../tags/tag33.xml"/><Relationship Id="rId2"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7.png"/><Relationship Id="rId1" Type="http://schemas.openxmlformats.org/officeDocument/2006/relationships/tags" Target="../tags/tag34.xml"/><Relationship Id="rId2"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10.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10.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10.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10.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10.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ccrscenter.org/products-resources/ccrs-center-webinars-events" TargetMode="External"/><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slideLayout" Target="../slideLayouts/slideLayout21.xml"/><Relationship Id="rId5" Type="http://schemas.openxmlformats.org/officeDocument/2006/relationships/notesSlide" Target="../notesSlides/notesSlide8.xml"/><Relationship Id="rId1" Type="http://schemas.openxmlformats.org/officeDocument/2006/relationships/tags" Target="../tags/tag17.xml"/><Relationship Id="rId2" Type="http://schemas.openxmlformats.org/officeDocument/2006/relationships/tags" Target="../tags/tag18.xml"/></Relationships>
</file>

<file path=ppt/slides/_rels/slide9.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10.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74712"/>
            <a:ext cx="8228413" cy="4001095"/>
          </a:xfrm>
        </p:spPr>
        <p:txBody>
          <a:bodyPr/>
          <a:lstStyle/>
          <a:p>
            <a:r>
              <a:rPr lang="en-US" sz="4000" dirty="0" smtClean="0"/>
              <a:t>Dual Enrollment: The Role of Policy in Promoting Quality Pathways to Postsecondary Success</a:t>
            </a:r>
            <a:br>
              <a:rPr lang="en-US" sz="4000" dirty="0" smtClean="0"/>
            </a:br>
            <a:r>
              <a:rPr lang="en-US" dirty="0" smtClean="0"/>
              <a:t/>
            </a:r>
            <a:br>
              <a:rPr lang="en-US" dirty="0" smtClean="0"/>
            </a:br>
            <a:endParaRPr lang="en-US" dirty="0" smtClean="0"/>
          </a:p>
        </p:txBody>
      </p:sp>
      <p:sp>
        <p:nvSpPr>
          <p:cNvPr id="7171" name="Subtitle 2"/>
          <p:cNvSpPr>
            <a:spLocks noGrp="1"/>
          </p:cNvSpPr>
          <p:nvPr>
            <p:ph type="body" sz="quarter" idx="12"/>
          </p:nvPr>
        </p:nvSpPr>
        <p:spPr>
          <a:xfrm>
            <a:off x="2057400" y="2971800"/>
            <a:ext cx="4953000" cy="1212640"/>
          </a:xfrm>
        </p:spPr>
        <p:txBody>
          <a:bodyPr/>
          <a:lstStyle/>
          <a:p>
            <a:pPr algn="ctr"/>
            <a:r>
              <a:rPr lang="en-US" dirty="0" smtClean="0"/>
              <a:t>February 13, 2014</a:t>
            </a:r>
          </a:p>
          <a:p>
            <a:pPr lvl="1"/>
            <a:endParaRPr lang="en-US" dirty="0" smtClean="0"/>
          </a:p>
          <a:p>
            <a:pPr fontAlgn="auto">
              <a:spcBef>
                <a:spcPts val="0"/>
              </a:spcBef>
              <a:spcAft>
                <a:spcPts val="0"/>
              </a:spcAft>
            </a:pPr>
            <a:r>
              <a:rPr lang="en-US" sz="1800" dirty="0" smtClean="0">
                <a:solidFill>
                  <a:schemeClr val="bg1"/>
                </a:solidFill>
                <a:latin typeface="Microsoft Sans Serif" pitchFamily="34" charset="0"/>
                <a:cs typeface="Microsoft Sans Serif" pitchFamily="34" charset="0"/>
              </a:rPr>
              <a:t>				</a:t>
            </a:r>
          </a:p>
        </p:txBody>
      </p:sp>
      <p:pic>
        <p:nvPicPr>
          <p:cNvPr id="5" name="Picture 2" descr="image002"/>
          <p:cNvPicPr>
            <a:picLocks noChangeAspect="1" noChangeArrowheads="1"/>
          </p:cNvPicPr>
          <p:nvPr/>
        </p:nvPicPr>
        <p:blipFill>
          <a:blip r:embed="rId3" cstate="print"/>
          <a:srcRect/>
          <a:stretch>
            <a:fillRect/>
          </a:stretch>
        </p:blipFill>
        <p:spPr bwMode="auto">
          <a:xfrm>
            <a:off x="609600" y="4419600"/>
            <a:ext cx="533400" cy="533400"/>
          </a:xfrm>
          <a:prstGeom prst="rect">
            <a:avLst/>
          </a:prstGeom>
          <a:noFill/>
          <a:ln w="9525">
            <a:noFill/>
            <a:miter lim="800000"/>
            <a:headEnd/>
            <a:tailEnd/>
          </a:ln>
        </p:spPr>
      </p:pic>
      <p:sp>
        <p:nvSpPr>
          <p:cNvPr id="6" name="Rectangle 5"/>
          <p:cNvSpPr/>
          <p:nvPr/>
        </p:nvSpPr>
        <p:spPr>
          <a:xfrm>
            <a:off x="4038600" y="4325034"/>
            <a:ext cx="4572000" cy="646331"/>
          </a:xfrm>
          <a:prstGeom prst="rect">
            <a:avLst/>
          </a:prstGeom>
        </p:spPr>
        <p:txBody>
          <a:bodyPr>
            <a:spAutoFit/>
          </a:bodyPr>
          <a:lstStyle/>
          <a:p>
            <a:pPr algn="ctr" defTabSz="914400">
              <a:spcBef>
                <a:spcPct val="0"/>
              </a:spcBef>
            </a:pPr>
            <a:r>
              <a:rPr lang="en-US" b="1" dirty="0">
                <a:solidFill>
                  <a:srgbClr val="FF0000"/>
                </a:solidFill>
                <a:latin typeface="Arial"/>
                <a:ea typeface="ＭＳ Ｐゴシック"/>
              </a:rPr>
              <a:t>Technical Support: </a:t>
            </a:r>
          </a:p>
          <a:p>
            <a:pPr algn="ctr" defTabSz="914400">
              <a:spcBef>
                <a:spcPct val="0"/>
              </a:spcBef>
            </a:pPr>
            <a:r>
              <a:rPr lang="en-US" b="1" dirty="0">
                <a:solidFill>
                  <a:srgbClr val="FF0000"/>
                </a:solidFill>
                <a:latin typeface="Arial"/>
                <a:ea typeface="ＭＳ Ｐゴシック"/>
              </a:rPr>
              <a:t>1-800-263-6317</a:t>
            </a:r>
          </a:p>
        </p:txBody>
      </p:sp>
      <p:sp>
        <p:nvSpPr>
          <p:cNvPr id="2" name="TextBox 1"/>
          <p:cNvSpPr txBox="1"/>
          <p:nvPr/>
        </p:nvSpPr>
        <p:spPr>
          <a:xfrm>
            <a:off x="1348946" y="4343400"/>
            <a:ext cx="3657600" cy="1000274"/>
          </a:xfrm>
          <a:prstGeom prst="rect">
            <a:avLst/>
          </a:prstGeom>
          <a:noFill/>
        </p:spPr>
        <p:txBody>
          <a:bodyPr wrap="square" rtlCol="0">
            <a:spAutoFit/>
          </a:bodyPr>
          <a:lstStyle/>
          <a:p>
            <a:pPr defTabSz="914400"/>
            <a:r>
              <a:rPr lang="en-US" dirty="0">
                <a:solidFill>
                  <a:srgbClr val="FFFFFF"/>
                </a:solidFill>
                <a:latin typeface="Arial"/>
                <a:ea typeface="ＭＳ Ｐゴシック"/>
                <a:cs typeface="Microsoft Sans Serif" pitchFamily="34" charset="0"/>
              </a:rPr>
              <a:t>@</a:t>
            </a:r>
            <a:r>
              <a:rPr lang="en-US" dirty="0" err="1">
                <a:solidFill>
                  <a:srgbClr val="FFFFFF"/>
                </a:solidFill>
                <a:latin typeface="Arial"/>
                <a:ea typeface="ＭＳ Ｐゴシック"/>
                <a:cs typeface="Microsoft Sans Serif" pitchFamily="34" charset="0"/>
              </a:rPr>
              <a:t>CCRSCenter</a:t>
            </a:r>
            <a:endParaRPr lang="en-US" dirty="0">
              <a:solidFill>
                <a:srgbClr val="FFFFFF"/>
              </a:solidFill>
              <a:latin typeface="Arial"/>
              <a:ea typeface="ＭＳ Ｐゴシック"/>
              <a:cs typeface="Microsoft Sans Serif" pitchFamily="34" charset="0"/>
            </a:endParaRPr>
          </a:p>
          <a:p>
            <a:pPr defTabSz="914400"/>
            <a:r>
              <a:rPr lang="en-US" dirty="0">
                <a:solidFill>
                  <a:srgbClr val="FFFFFF"/>
                </a:solidFill>
                <a:latin typeface="Arial"/>
                <a:ea typeface="ＭＳ Ｐゴシック"/>
                <a:cs typeface="Microsoft Sans Serif" pitchFamily="34" charset="0"/>
              </a:rPr>
              <a:t>@</a:t>
            </a:r>
            <a:r>
              <a:rPr lang="en-US" dirty="0" err="1">
                <a:solidFill>
                  <a:srgbClr val="FFFFFF"/>
                </a:solidFill>
                <a:latin typeface="Arial"/>
                <a:ea typeface="ＭＳ Ｐゴシック"/>
                <a:cs typeface="Microsoft Sans Serif" pitchFamily="34" charset="0"/>
              </a:rPr>
              <a:t>AYPF_Tweets</a:t>
            </a:r>
            <a:endParaRPr lang="en-US" dirty="0">
              <a:solidFill>
                <a:srgbClr val="FFFFFF"/>
              </a:solidFill>
              <a:latin typeface="Arial"/>
              <a:ea typeface="ＭＳ Ｐゴシック"/>
              <a:cs typeface="Microsoft Sans Serif" pitchFamily="34" charset="0"/>
            </a:endParaRPr>
          </a:p>
          <a:p>
            <a:pPr defTabSz="914400">
              <a:spcBef>
                <a:spcPts val="600"/>
              </a:spcBef>
            </a:pPr>
            <a:r>
              <a:rPr lang="en-US" dirty="0">
                <a:solidFill>
                  <a:srgbClr val="FFFFFF"/>
                </a:solidFill>
                <a:latin typeface="Arial"/>
                <a:ea typeface="ＭＳ Ｐゴシック"/>
                <a:cs typeface="Microsoft Sans Serif" pitchFamily="34" charset="0"/>
              </a:rPr>
              <a:t>  #AcceleratedEd</a:t>
            </a:r>
            <a:endParaRPr lang="en-US" dirty="0">
              <a:solidFill>
                <a:srgbClr val="000000"/>
              </a:solidFill>
              <a:latin typeface="Arial"/>
              <a:ea typeface="ＭＳ Ｐゴシック"/>
            </a:endParaRPr>
          </a:p>
        </p:txBody>
      </p:sp>
    </p:spTree>
    <p:extLst>
      <p:ext uri="{BB962C8B-B14F-4D97-AF65-F5344CB8AC3E}">
        <p14:creationId xmlns:p14="http://schemas.microsoft.com/office/powerpoint/2010/main" val="24655811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Overview</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33" name="TextBox 32"/>
          <p:cNvSpPr txBox="1"/>
          <p:nvPr/>
        </p:nvSpPr>
        <p:spPr>
          <a:xfrm>
            <a:off x="1286774" y="2876550"/>
            <a:ext cx="7007578" cy="2237287"/>
          </a:xfrm>
          <a:prstGeom prst="rect">
            <a:avLst/>
          </a:prstGeom>
          <a:noFill/>
        </p:spPr>
        <p:txBody>
          <a:bodyPr wrap="square" lIns="82048" tIns="41025" rIns="82048" bIns="41025">
            <a:spAutoFit/>
          </a:bodyPr>
          <a:lstStyle/>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ECS database on dual enrollment</a:t>
            </a:r>
          </a:p>
          <a:p>
            <a:pPr marL="333375" indent="-333375" defTabSz="914400" eaLnBrk="0" fontAlgn="base" hangingPunct="0">
              <a:spcAft>
                <a:spcPts val="1200"/>
              </a:spcAft>
              <a:buSzPct val="85000"/>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Trends in state-level dual enrollment policy</a:t>
            </a:r>
          </a:p>
          <a:p>
            <a:pPr marL="333375" indent="-333375" defTabSz="914400" eaLnBrk="0" fontAlgn="base" hangingPunct="0">
              <a:spcAft>
                <a:spcPts val="1200"/>
              </a:spcAft>
              <a:buSzPct val="85000"/>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ECS brief on model components of dual enrollment policy</a:t>
            </a: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spTree>
    <p:extLst>
      <p:ext uri="{BB962C8B-B14F-4D97-AF65-F5344CB8AC3E}">
        <p14:creationId xmlns:p14="http://schemas.microsoft.com/office/powerpoint/2010/main" val="10667353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Dual Enrollment Database</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33" name="TextBox 32"/>
          <p:cNvSpPr txBox="1"/>
          <p:nvPr/>
        </p:nvSpPr>
        <p:spPr>
          <a:xfrm>
            <a:off x="1277249" y="1828800"/>
            <a:ext cx="7007578" cy="390628"/>
          </a:xfrm>
          <a:prstGeom prst="rect">
            <a:avLst/>
          </a:prstGeom>
          <a:noFill/>
        </p:spPr>
        <p:txBody>
          <a:bodyPr wrap="square" lIns="82048" tIns="41025" rIns="82048" bIns="41025">
            <a:spAutoFit/>
          </a:bodyPr>
          <a:lstStyle/>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Accessible from www.ecs.org</a:t>
            </a: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3125" y="2295535"/>
            <a:ext cx="6858000" cy="4095750"/>
          </a:xfrm>
          <a:prstGeom prst="rect">
            <a:avLst/>
          </a:prstGeom>
          <a:noFill/>
          <a:ln w="9525">
            <a:noFill/>
            <a:miter lim="800000"/>
            <a:headEnd/>
            <a:tailEnd/>
          </a:ln>
        </p:spPr>
      </p:pic>
    </p:spTree>
    <p:extLst>
      <p:ext uri="{BB962C8B-B14F-4D97-AF65-F5344CB8AC3E}">
        <p14:creationId xmlns:p14="http://schemas.microsoft.com/office/powerpoint/2010/main" val="40309962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Dual Enrollment Database</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r="31178" b="12357"/>
          <a:stretch>
            <a:fillRect/>
          </a:stretch>
        </p:blipFill>
        <p:spPr bwMode="auto">
          <a:xfrm>
            <a:off x="1400175" y="1514492"/>
            <a:ext cx="6324600" cy="4810108"/>
          </a:xfrm>
          <a:prstGeom prst="rect">
            <a:avLst/>
          </a:prstGeom>
          <a:noFill/>
          <a:ln w="9525">
            <a:noFill/>
            <a:miter lim="800000"/>
            <a:headEnd/>
            <a:tailEnd/>
          </a:ln>
        </p:spPr>
      </p:pic>
    </p:spTree>
    <p:extLst>
      <p:ext uri="{BB962C8B-B14F-4D97-AF65-F5344CB8AC3E}">
        <p14:creationId xmlns:p14="http://schemas.microsoft.com/office/powerpoint/2010/main" val="37603615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Dual Enrollment Database</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r="23516"/>
          <a:stretch>
            <a:fillRect/>
          </a:stretch>
        </p:blipFill>
        <p:spPr bwMode="auto">
          <a:xfrm>
            <a:off x="2114554" y="1590696"/>
            <a:ext cx="6189422" cy="4832985"/>
          </a:xfrm>
          <a:prstGeom prst="rect">
            <a:avLst/>
          </a:prstGeom>
          <a:noFill/>
          <a:ln w="9525">
            <a:noFill/>
            <a:miter lim="800000"/>
            <a:headEnd/>
            <a:tailEnd/>
          </a:ln>
        </p:spPr>
      </p:pic>
    </p:spTree>
    <p:extLst>
      <p:ext uri="{BB962C8B-B14F-4D97-AF65-F5344CB8AC3E}">
        <p14:creationId xmlns:p14="http://schemas.microsoft.com/office/powerpoint/2010/main" val="40104822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Dual Enrollment Database</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t="9302" r="13988"/>
          <a:stretch>
            <a:fillRect/>
          </a:stretch>
        </p:blipFill>
        <p:spPr bwMode="auto">
          <a:xfrm>
            <a:off x="1304925" y="1647827"/>
            <a:ext cx="7668314" cy="4829193"/>
          </a:xfrm>
          <a:prstGeom prst="rect">
            <a:avLst/>
          </a:prstGeom>
          <a:noFill/>
          <a:ln w="9525">
            <a:noFill/>
            <a:miter lim="800000"/>
            <a:headEnd/>
            <a:tailEnd/>
          </a:ln>
        </p:spPr>
      </p:pic>
    </p:spTree>
    <p:extLst>
      <p:ext uri="{BB962C8B-B14F-4D97-AF65-F5344CB8AC3E}">
        <p14:creationId xmlns:p14="http://schemas.microsoft.com/office/powerpoint/2010/main" val="16204928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Dual Enrollment Database</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t="6811" r="52083"/>
          <a:stretch>
            <a:fillRect/>
          </a:stretch>
        </p:blipFill>
        <p:spPr bwMode="auto">
          <a:xfrm>
            <a:off x="3876675" y="1514475"/>
            <a:ext cx="4600575" cy="5343525"/>
          </a:xfrm>
          <a:prstGeom prst="rect">
            <a:avLst/>
          </a:prstGeom>
          <a:noFill/>
          <a:ln w="9525">
            <a:noFill/>
            <a:miter lim="800000"/>
            <a:headEnd/>
            <a:tailEnd/>
          </a:ln>
        </p:spPr>
      </p:pic>
      <p:sp>
        <p:nvSpPr>
          <p:cNvPr id="10" name="TextBox 9"/>
          <p:cNvSpPr txBox="1"/>
          <p:nvPr/>
        </p:nvSpPr>
        <p:spPr>
          <a:xfrm>
            <a:off x="933450" y="2381250"/>
            <a:ext cx="2371725" cy="1477328"/>
          </a:xfrm>
          <a:prstGeom prst="rect">
            <a:avLst/>
          </a:prstGeom>
          <a:noFill/>
        </p:spPr>
        <p:txBody>
          <a:bodyPr wrap="square" rtlCol="0">
            <a:spAutoFit/>
          </a:bodyPr>
          <a:lstStyle/>
          <a:p>
            <a:pPr defTabSz="914400"/>
            <a:r>
              <a:rPr lang="en-US" dirty="0">
                <a:solidFill>
                  <a:srgbClr val="000000"/>
                </a:solidFill>
                <a:latin typeface="Cambria"/>
              </a:rPr>
              <a:t>View all data points for all states + DC or </a:t>
            </a:r>
          </a:p>
          <a:p>
            <a:pPr defTabSz="914400"/>
            <a:r>
              <a:rPr lang="en-US" dirty="0">
                <a:solidFill>
                  <a:srgbClr val="000000"/>
                </a:solidFill>
                <a:latin typeface="Cambria"/>
              </a:rPr>
              <a:t>all 50 states + DC across a single data point.</a:t>
            </a:r>
            <a:endParaRPr lang="en-US" dirty="0">
              <a:solidFill>
                <a:srgbClr val="000000"/>
              </a:solidFill>
              <a:latin typeface="Cambria"/>
            </a:endParaRPr>
          </a:p>
        </p:txBody>
      </p:sp>
    </p:spTree>
    <p:extLst>
      <p:ext uri="{BB962C8B-B14F-4D97-AF65-F5344CB8AC3E}">
        <p14:creationId xmlns:p14="http://schemas.microsoft.com/office/powerpoint/2010/main" val="27741808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Trends 2008-2013</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33" name="TextBox 32"/>
          <p:cNvSpPr txBox="1"/>
          <p:nvPr/>
        </p:nvSpPr>
        <p:spPr>
          <a:xfrm>
            <a:off x="3486149" y="2305050"/>
            <a:ext cx="4684377" cy="2698952"/>
          </a:xfrm>
          <a:prstGeom prst="rect">
            <a:avLst/>
          </a:prstGeom>
          <a:noFill/>
        </p:spPr>
        <p:txBody>
          <a:bodyPr wrap="square" lIns="82048" tIns="41025" rIns="82048" bIns="41025">
            <a:spAutoFit/>
          </a:bodyPr>
          <a:lstStyle/>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Notification</a:t>
            </a:r>
            <a:br>
              <a:rPr lang="en-US" sz="2000" dirty="0">
                <a:solidFill>
                  <a:srgbClr val="000000"/>
                </a:solidFill>
                <a:latin typeface="Calibri"/>
              </a:rPr>
            </a:b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Quality</a:t>
            </a:r>
            <a:br>
              <a:rPr lang="en-US" sz="2000" dirty="0">
                <a:solidFill>
                  <a:srgbClr val="000000"/>
                </a:solidFill>
                <a:latin typeface="Calibri"/>
              </a:rPr>
            </a:b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Reporting</a:t>
            </a:r>
            <a:br>
              <a:rPr lang="en-US" sz="2000" dirty="0">
                <a:solidFill>
                  <a:srgbClr val="000000"/>
                </a:solidFill>
                <a:latin typeface="Calibri"/>
              </a:rPr>
            </a:b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Evaluation</a:t>
            </a: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spTree>
    <p:extLst>
      <p:ext uri="{BB962C8B-B14F-4D97-AF65-F5344CB8AC3E}">
        <p14:creationId xmlns:p14="http://schemas.microsoft.com/office/powerpoint/2010/main" val="5902410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Notification</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33" name="TextBox 32"/>
          <p:cNvSpPr txBox="1"/>
          <p:nvPr/>
        </p:nvSpPr>
        <p:spPr>
          <a:xfrm>
            <a:off x="1172474" y="2238375"/>
            <a:ext cx="7007578" cy="2545064"/>
          </a:xfrm>
          <a:prstGeom prst="rect">
            <a:avLst/>
          </a:prstGeom>
          <a:noFill/>
        </p:spPr>
        <p:txBody>
          <a:bodyPr wrap="square" lIns="82048" tIns="41025" rIns="82048" bIns="41025">
            <a:spAutoFit/>
          </a:bodyPr>
          <a:lstStyle/>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You can’t go if you don’t know.</a:t>
            </a: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Traditionally underserved students less likely to be aware of program, program benefits.</a:t>
            </a: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No meaningful policy movement 2008-2013</a:t>
            </a: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Same 20 states both years</a:t>
            </a: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spTree>
    <p:extLst>
      <p:ext uri="{BB962C8B-B14F-4D97-AF65-F5344CB8AC3E}">
        <p14:creationId xmlns:p14="http://schemas.microsoft.com/office/powerpoint/2010/main" val="39238819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Quality</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33" name="TextBox 32"/>
          <p:cNvSpPr txBox="1"/>
          <p:nvPr/>
        </p:nvSpPr>
        <p:spPr>
          <a:xfrm>
            <a:off x="1172474" y="1809751"/>
            <a:ext cx="7007578" cy="5468941"/>
          </a:xfrm>
          <a:prstGeom prst="rect">
            <a:avLst/>
          </a:prstGeom>
          <a:noFill/>
        </p:spPr>
        <p:txBody>
          <a:bodyPr wrap="square" lIns="82048" tIns="41025" rIns="82048" bIns="41025">
            <a:spAutoFit/>
          </a:bodyPr>
          <a:lstStyle/>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If academic integrity is compromised, everyone’s time and money is wasted.</a:t>
            </a: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Measures of instructor/course quality vary across states</a:t>
            </a: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Teachers become adjunct faculty</a:t>
            </a: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Same syllabus, course materials, grading practices, etc.</a:t>
            </a: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Institutions/faculty provide training, orientation, professional development</a:t>
            </a: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Courses reviewed to ensure fidelity to postsecondary standards</a:t>
            </a: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Teachers evaluated in same manner as traditional faculty</a:t>
            </a:r>
          </a:p>
          <a:p>
            <a:pPr marL="790575" lvl="1"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spTree>
    <p:extLst>
      <p:ext uri="{BB962C8B-B14F-4D97-AF65-F5344CB8AC3E}">
        <p14:creationId xmlns:p14="http://schemas.microsoft.com/office/powerpoint/2010/main" val="10451630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Quality</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33" name="TextBox 32"/>
          <p:cNvSpPr txBox="1"/>
          <p:nvPr/>
        </p:nvSpPr>
        <p:spPr>
          <a:xfrm>
            <a:off x="1172474" y="2238375"/>
            <a:ext cx="7007578" cy="4391723"/>
          </a:xfrm>
          <a:prstGeom prst="rect">
            <a:avLst/>
          </a:prstGeom>
          <a:noFill/>
        </p:spPr>
        <p:txBody>
          <a:bodyPr wrap="square" lIns="82048" tIns="41025" rIns="82048" bIns="41025">
            <a:spAutoFit/>
          </a:bodyPr>
          <a:lstStyle/>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Positive growth from 2008-2013</a:t>
            </a:r>
            <a:br>
              <a:rPr lang="en-US" sz="2000" dirty="0">
                <a:solidFill>
                  <a:srgbClr val="000000"/>
                </a:solidFill>
                <a:latin typeface="Calibri"/>
              </a:rPr>
            </a:b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2013: 37 states have embedded instructor/course quality components in state policy!</a:t>
            </a:r>
            <a:br>
              <a:rPr lang="en-US" sz="2000" dirty="0">
                <a:solidFill>
                  <a:srgbClr val="000000"/>
                </a:solidFill>
                <a:latin typeface="Calibri"/>
              </a:rPr>
            </a:br>
            <a:endParaRPr lang="en-US" sz="2000" dirty="0">
              <a:solidFill>
                <a:srgbClr val="000000"/>
              </a:solidFill>
              <a:latin typeface="Calibri"/>
            </a:endParaRP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2008: 29 states (28% increase 2008-2013)</a:t>
            </a:r>
            <a:br>
              <a:rPr lang="en-US" sz="2000" dirty="0">
                <a:solidFill>
                  <a:srgbClr val="000000"/>
                </a:solidFill>
                <a:latin typeface="Calibri"/>
              </a:rPr>
            </a:br>
            <a:endParaRPr lang="en-US" sz="2000" dirty="0">
              <a:solidFill>
                <a:srgbClr val="000000"/>
              </a:solidFill>
              <a:latin typeface="Calibri"/>
            </a:endParaRP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Policies added in CO, GA, HI, MN, NV, TN, WA, WY</a:t>
            </a:r>
          </a:p>
          <a:p>
            <a:pPr marL="790575" lvl="1"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spTree>
    <p:extLst>
      <p:ext uri="{BB962C8B-B14F-4D97-AF65-F5344CB8AC3E}">
        <p14:creationId xmlns:p14="http://schemas.microsoft.com/office/powerpoint/2010/main" val="13818984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9" y="3508756"/>
            <a:ext cx="8229600" cy="738664"/>
          </a:xfrm>
        </p:spPr>
        <p:txBody>
          <a:bodyPr/>
          <a:lstStyle/>
          <a:p>
            <a:r>
              <a:rPr lang="en-US" sz="4800" dirty="0" smtClean="0"/>
              <a:t>Introduction and Overview</a:t>
            </a:r>
            <a:endParaRPr lang="en-US" sz="4800" dirty="0"/>
          </a:p>
        </p:txBody>
      </p:sp>
      <p:sp>
        <p:nvSpPr>
          <p:cNvPr id="4" name="Slide Number Placeholder 3"/>
          <p:cNvSpPr>
            <a:spLocks noGrp="1"/>
          </p:cNvSpPr>
          <p:nvPr>
            <p:ph type="sldNum" sz="quarter" idx="12"/>
          </p:nvPr>
        </p:nvSpPr>
        <p:spPr>
          <a:xfrm>
            <a:off x="8841692" y="6507316"/>
            <a:ext cx="70532" cy="153888"/>
          </a:xfrm>
        </p:spPr>
        <p:txBody>
          <a:bodyPr/>
          <a:lstStyle/>
          <a:p>
            <a:fld id="{A1A8B8B9-B651-4439-A868-E8F04EF81465}" type="slidenum">
              <a:rPr lang="en-US" smtClean="0">
                <a:solidFill>
                  <a:srgbClr val="326295">
                    <a:lumMod val="75000"/>
                  </a:srgbClr>
                </a:solidFill>
                <a:latin typeface="Arial"/>
              </a:rPr>
              <a:pPr/>
              <a:t>2</a:t>
            </a:fld>
            <a:endParaRPr lang="en-US" dirty="0">
              <a:solidFill>
                <a:srgbClr val="326295">
                  <a:lumMod val="75000"/>
                </a:srgbClr>
              </a:solidFill>
              <a:latin typeface="Arial"/>
            </a:endParaRPr>
          </a:p>
        </p:txBody>
      </p:sp>
      <p:sp>
        <p:nvSpPr>
          <p:cNvPr id="5" name="TextBox 4"/>
          <p:cNvSpPr txBox="1"/>
          <p:nvPr/>
        </p:nvSpPr>
        <p:spPr>
          <a:xfrm>
            <a:off x="6930890" y="4421040"/>
            <a:ext cx="3657600" cy="1000274"/>
          </a:xfrm>
          <a:prstGeom prst="rect">
            <a:avLst/>
          </a:prstGeom>
          <a:noFill/>
        </p:spPr>
        <p:txBody>
          <a:bodyPr wrap="square" rtlCol="0">
            <a:spAutoFit/>
          </a:bodyPr>
          <a:lstStyle/>
          <a:p>
            <a:pPr defTabSz="914400"/>
            <a:r>
              <a:rPr lang="en-US" dirty="0">
                <a:solidFill>
                  <a:srgbClr val="FFFFFF"/>
                </a:solidFill>
                <a:latin typeface="Arial"/>
                <a:ea typeface="ＭＳ Ｐゴシック"/>
                <a:cs typeface="Microsoft Sans Serif" pitchFamily="34" charset="0"/>
              </a:rPr>
              <a:t>@</a:t>
            </a:r>
            <a:r>
              <a:rPr lang="en-US" dirty="0" err="1">
                <a:solidFill>
                  <a:srgbClr val="FFFFFF"/>
                </a:solidFill>
                <a:latin typeface="Arial"/>
                <a:ea typeface="ＭＳ Ｐゴシック"/>
                <a:cs typeface="Microsoft Sans Serif" pitchFamily="34" charset="0"/>
              </a:rPr>
              <a:t>CCRSCenter</a:t>
            </a:r>
            <a:endParaRPr lang="en-US" dirty="0">
              <a:solidFill>
                <a:srgbClr val="FFFFFF"/>
              </a:solidFill>
              <a:latin typeface="Arial"/>
              <a:ea typeface="ＭＳ Ｐゴシック"/>
              <a:cs typeface="Microsoft Sans Serif" pitchFamily="34" charset="0"/>
            </a:endParaRPr>
          </a:p>
          <a:p>
            <a:pPr defTabSz="914400"/>
            <a:r>
              <a:rPr lang="en-US" dirty="0">
                <a:solidFill>
                  <a:srgbClr val="FFFFFF"/>
                </a:solidFill>
                <a:latin typeface="Arial"/>
                <a:ea typeface="ＭＳ Ｐゴシック"/>
                <a:cs typeface="Microsoft Sans Serif" pitchFamily="34" charset="0"/>
              </a:rPr>
              <a:t>@</a:t>
            </a:r>
            <a:r>
              <a:rPr lang="en-US" dirty="0" err="1">
                <a:solidFill>
                  <a:srgbClr val="FFFFFF"/>
                </a:solidFill>
                <a:latin typeface="Arial"/>
                <a:ea typeface="ＭＳ Ｐゴシック"/>
                <a:cs typeface="Microsoft Sans Serif" pitchFamily="34" charset="0"/>
              </a:rPr>
              <a:t>AYPF_Tweets</a:t>
            </a:r>
            <a:endParaRPr lang="en-US" dirty="0">
              <a:solidFill>
                <a:srgbClr val="FFFFFF"/>
              </a:solidFill>
              <a:latin typeface="Arial"/>
              <a:ea typeface="ＭＳ Ｐゴシック"/>
              <a:cs typeface="Microsoft Sans Serif" pitchFamily="34" charset="0"/>
            </a:endParaRPr>
          </a:p>
          <a:p>
            <a:pPr defTabSz="914400">
              <a:spcBef>
                <a:spcPts val="600"/>
              </a:spcBef>
            </a:pPr>
            <a:r>
              <a:rPr lang="en-US" dirty="0">
                <a:solidFill>
                  <a:srgbClr val="FFFFFF"/>
                </a:solidFill>
                <a:latin typeface="Arial"/>
                <a:ea typeface="ＭＳ Ｐゴシック"/>
                <a:cs typeface="Microsoft Sans Serif" pitchFamily="34" charset="0"/>
              </a:rPr>
              <a:t>  #AcceleratedEd</a:t>
            </a:r>
            <a:endParaRPr lang="en-US" dirty="0">
              <a:solidFill>
                <a:srgbClr val="000000"/>
              </a:solidFill>
              <a:latin typeface="Arial"/>
              <a:ea typeface="ＭＳ Ｐゴシック"/>
            </a:endParaRPr>
          </a:p>
        </p:txBody>
      </p:sp>
      <p:pic>
        <p:nvPicPr>
          <p:cNvPr id="6" name="Picture 2" descr="image002"/>
          <p:cNvPicPr>
            <a:picLocks noChangeAspect="1" noChangeArrowheads="1"/>
          </p:cNvPicPr>
          <p:nvPr/>
        </p:nvPicPr>
        <p:blipFill>
          <a:blip r:embed="rId3" cstate="print"/>
          <a:srcRect/>
          <a:stretch>
            <a:fillRect/>
          </a:stretch>
        </p:blipFill>
        <p:spPr bwMode="auto">
          <a:xfrm>
            <a:off x="6315594" y="4649668"/>
            <a:ext cx="533400" cy="533400"/>
          </a:xfrm>
          <a:prstGeom prst="rect">
            <a:avLst/>
          </a:prstGeom>
          <a:noFill/>
          <a:ln w="9525">
            <a:noFill/>
            <a:miter lim="800000"/>
            <a:headEnd/>
            <a:tailEnd/>
          </a:ln>
        </p:spPr>
      </p:pic>
      <p:sp>
        <p:nvSpPr>
          <p:cNvPr id="3" name="TextBox 2"/>
          <p:cNvSpPr txBox="1"/>
          <p:nvPr/>
        </p:nvSpPr>
        <p:spPr>
          <a:xfrm>
            <a:off x="641439" y="4421040"/>
            <a:ext cx="4353636" cy="830997"/>
          </a:xfrm>
          <a:prstGeom prst="rect">
            <a:avLst/>
          </a:prstGeom>
          <a:noFill/>
        </p:spPr>
        <p:txBody>
          <a:bodyPr wrap="square" rtlCol="0">
            <a:spAutoFit/>
          </a:bodyPr>
          <a:lstStyle/>
          <a:p>
            <a:pPr defTabSz="914400" fontAlgn="base">
              <a:spcBef>
                <a:spcPct val="0"/>
              </a:spcBef>
              <a:spcAft>
                <a:spcPct val="0"/>
              </a:spcAft>
            </a:pPr>
            <a:r>
              <a:rPr lang="en-US" sz="2400" dirty="0">
                <a:solidFill>
                  <a:srgbClr val="FFFFFF"/>
                </a:solidFill>
                <a:latin typeface="Arial"/>
                <a:ea typeface="ＭＳ Ｐゴシック"/>
              </a:rPr>
              <a:t>Joseph R. Harris, </a:t>
            </a:r>
            <a:r>
              <a:rPr lang="en-US" sz="2400" dirty="0">
                <a:solidFill>
                  <a:srgbClr val="FFFFFF"/>
                </a:solidFill>
                <a:latin typeface="Arial"/>
                <a:ea typeface="ＭＳ Ｐゴシック"/>
              </a:rPr>
              <a:t>Ph.D.</a:t>
            </a:r>
          </a:p>
          <a:p>
            <a:pPr defTabSz="914400" fontAlgn="base">
              <a:spcBef>
                <a:spcPct val="0"/>
              </a:spcBef>
              <a:spcAft>
                <a:spcPct val="0"/>
              </a:spcAft>
            </a:pPr>
            <a:r>
              <a:rPr lang="en-US" sz="2400" dirty="0">
                <a:solidFill>
                  <a:srgbClr val="FFFFFF"/>
                </a:solidFill>
                <a:latin typeface="Arial"/>
                <a:ea typeface="ＭＳ Ｐゴシック"/>
              </a:rPr>
              <a:t>Director</a:t>
            </a:r>
            <a:r>
              <a:rPr lang="en-US" sz="2400" dirty="0">
                <a:solidFill>
                  <a:srgbClr val="FFFFFF"/>
                </a:solidFill>
                <a:latin typeface="Arial"/>
                <a:ea typeface="ＭＳ Ｐゴシック"/>
              </a:rPr>
              <a:t>, CCRS Center</a:t>
            </a:r>
          </a:p>
        </p:txBody>
      </p:sp>
    </p:spTree>
    <p:extLst>
      <p:ext uri="{BB962C8B-B14F-4D97-AF65-F5344CB8AC3E}">
        <p14:creationId xmlns:p14="http://schemas.microsoft.com/office/powerpoint/2010/main" val="31443355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a:solidFill>
                  <a:srgbClr val="C00000"/>
                </a:solidFill>
                <a:latin typeface="Cambria"/>
              </a:rPr>
              <a:t>Reporting</a:t>
            </a:r>
            <a:endParaRPr lang="en-US" sz="3600" b="1" dirty="0">
              <a:solidFill>
                <a:srgbClr val="C00000"/>
              </a:solidFill>
              <a:latin typeface="Cambria"/>
            </a:endParaRP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33" name="TextBox 32"/>
          <p:cNvSpPr txBox="1"/>
          <p:nvPr/>
        </p:nvSpPr>
        <p:spPr>
          <a:xfrm>
            <a:off x="1172474" y="1790701"/>
            <a:ext cx="7007578" cy="4391723"/>
          </a:xfrm>
          <a:prstGeom prst="rect">
            <a:avLst/>
          </a:prstGeom>
          <a:noFill/>
        </p:spPr>
        <p:txBody>
          <a:bodyPr wrap="square" lIns="82048" tIns="41025" rIns="82048" bIns="41025">
            <a:spAutoFit/>
          </a:bodyPr>
          <a:lstStyle/>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Program evaluation impossible without good data</a:t>
            </a:r>
            <a:br>
              <a:rPr lang="en-US" sz="2000" dirty="0">
                <a:solidFill>
                  <a:srgbClr val="000000"/>
                </a:solidFill>
                <a:latin typeface="Calibri"/>
              </a:rPr>
            </a:b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Positive growth from 2008-2013</a:t>
            </a:r>
            <a:br>
              <a:rPr lang="en-US" sz="2000" dirty="0">
                <a:solidFill>
                  <a:srgbClr val="000000"/>
                </a:solidFill>
                <a:latin typeface="Calibri"/>
              </a:rPr>
            </a:b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2013: 30 states have integrated reporting requirements in state policy!</a:t>
            </a:r>
            <a:br>
              <a:rPr lang="en-US" sz="2000" dirty="0">
                <a:solidFill>
                  <a:srgbClr val="000000"/>
                </a:solidFill>
                <a:latin typeface="Calibri"/>
              </a:rPr>
            </a:br>
            <a:endParaRPr lang="en-US" sz="2000" dirty="0">
              <a:solidFill>
                <a:srgbClr val="000000"/>
              </a:solidFill>
              <a:latin typeface="Calibri"/>
            </a:endParaRP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2008: 18 states (67% increase 2008-2013)</a:t>
            </a:r>
          </a:p>
          <a:p>
            <a:pPr marL="333375" indent="-333375" defTabSz="914400" eaLnBrk="0" fontAlgn="base" hangingPunct="0">
              <a:spcAft>
                <a:spcPts val="1200"/>
              </a:spcAft>
              <a:buSzPct val="85000"/>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Huge variation across states in data that must be reported</a:t>
            </a: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spTree>
    <p:extLst>
      <p:ext uri="{BB962C8B-B14F-4D97-AF65-F5344CB8AC3E}">
        <p14:creationId xmlns:p14="http://schemas.microsoft.com/office/powerpoint/2010/main" val="2739519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Evaluation</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33" name="TextBox 32"/>
          <p:cNvSpPr txBox="1"/>
          <p:nvPr/>
        </p:nvSpPr>
        <p:spPr>
          <a:xfrm>
            <a:off x="1172474" y="2238375"/>
            <a:ext cx="7007578" cy="5161165"/>
          </a:xfrm>
          <a:prstGeom prst="rect">
            <a:avLst/>
          </a:prstGeom>
          <a:noFill/>
        </p:spPr>
        <p:txBody>
          <a:bodyPr wrap="square" lIns="82048" tIns="41025" rIns="82048" bIns="41025">
            <a:spAutoFit/>
          </a:bodyPr>
          <a:lstStyle/>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Evaluation helps states maximize “bang for their buck”</a:t>
            </a:r>
            <a:br>
              <a:rPr lang="en-US" sz="2000" dirty="0">
                <a:solidFill>
                  <a:srgbClr val="000000"/>
                </a:solidFill>
                <a:latin typeface="Calibri"/>
              </a:rPr>
            </a:b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Evaluation measures vary across states:</a:t>
            </a: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Student participation/outcomes data must be evaluated</a:t>
            </a: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Policy permits entity to submit recommendations for policy changes</a:t>
            </a: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Local plan must provide for regular program evaluation</a:t>
            </a:r>
          </a:p>
          <a:p>
            <a:pPr marL="790575" lvl="1"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790575" lvl="1"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790575" lvl="1"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spTree>
    <p:extLst>
      <p:ext uri="{BB962C8B-B14F-4D97-AF65-F5344CB8AC3E}">
        <p14:creationId xmlns:p14="http://schemas.microsoft.com/office/powerpoint/2010/main" val="29687940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Model Policy Components</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l="27073" t="15403" r="27738" b="-1348"/>
          <a:stretch>
            <a:fillRect/>
          </a:stretch>
        </p:blipFill>
        <p:spPr bwMode="auto">
          <a:xfrm>
            <a:off x="2581275" y="1704975"/>
            <a:ext cx="4276725" cy="4857750"/>
          </a:xfrm>
          <a:prstGeom prst="rect">
            <a:avLst/>
          </a:prstGeom>
          <a:noFill/>
          <a:ln w="9525">
            <a:noFill/>
            <a:miter lim="800000"/>
            <a:headEnd/>
            <a:tailEnd/>
          </a:ln>
        </p:spPr>
      </p:pic>
    </p:spTree>
    <p:extLst>
      <p:ext uri="{BB962C8B-B14F-4D97-AF65-F5344CB8AC3E}">
        <p14:creationId xmlns:p14="http://schemas.microsoft.com/office/powerpoint/2010/main" val="36695399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Model Policy Components</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l="26133" t="7191" r="27175" b="1928"/>
          <a:stretch>
            <a:fillRect/>
          </a:stretch>
        </p:blipFill>
        <p:spPr bwMode="auto">
          <a:xfrm>
            <a:off x="4572005" y="1647831"/>
            <a:ext cx="3970651" cy="4838694"/>
          </a:xfrm>
          <a:prstGeom prst="rect">
            <a:avLst/>
          </a:prstGeom>
          <a:noFill/>
          <a:ln w="9525">
            <a:noFill/>
            <a:miter lim="800000"/>
            <a:headEnd/>
            <a:tailEnd/>
          </a:ln>
        </p:spPr>
      </p:pic>
      <p:sp>
        <p:nvSpPr>
          <p:cNvPr id="9" name="TextBox 8"/>
          <p:cNvSpPr txBox="1"/>
          <p:nvPr/>
        </p:nvSpPr>
        <p:spPr>
          <a:xfrm>
            <a:off x="533400" y="2266950"/>
            <a:ext cx="3724275" cy="1754326"/>
          </a:xfrm>
          <a:prstGeom prst="rect">
            <a:avLst/>
          </a:prstGeom>
          <a:noFill/>
        </p:spPr>
        <p:txBody>
          <a:bodyPr wrap="square" rtlCol="0">
            <a:spAutoFit/>
          </a:bodyPr>
          <a:lstStyle/>
          <a:p>
            <a:pPr defTabSz="914400"/>
            <a:r>
              <a:rPr lang="en-US" dirty="0">
                <a:solidFill>
                  <a:srgbClr val="000000"/>
                </a:solidFill>
                <a:latin typeface="Cambria"/>
              </a:rPr>
              <a:t>Database and policy brief combined can help policymakers and educators to determine if policies in their state contribute – or provide unintentional barriers – to program access and quality.</a:t>
            </a:r>
            <a:endParaRPr lang="en-US" dirty="0">
              <a:solidFill>
                <a:srgbClr val="000000"/>
              </a:solidFill>
              <a:latin typeface="Cambria"/>
            </a:endParaRPr>
          </a:p>
        </p:txBody>
      </p:sp>
    </p:spTree>
    <p:extLst>
      <p:ext uri="{BB962C8B-B14F-4D97-AF65-F5344CB8AC3E}">
        <p14:creationId xmlns:p14="http://schemas.microsoft.com/office/powerpoint/2010/main" val="24709586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Model Policy Components</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33" name="TextBox 32"/>
          <p:cNvSpPr txBox="1"/>
          <p:nvPr/>
        </p:nvSpPr>
        <p:spPr>
          <a:xfrm>
            <a:off x="1172473" y="1724025"/>
            <a:ext cx="7600052" cy="7469489"/>
          </a:xfrm>
          <a:prstGeom prst="rect">
            <a:avLst/>
          </a:prstGeom>
          <a:noFill/>
        </p:spPr>
        <p:txBody>
          <a:bodyPr wrap="square" lIns="82048" tIns="41025" rIns="82048" bIns="41025">
            <a:spAutoFit/>
          </a:bodyPr>
          <a:lstStyle/>
          <a:p>
            <a:pPr marL="333375" indent="-333375" defTabSz="914400" eaLnBrk="0" fontAlgn="base" hangingPunct="0">
              <a:spcAft>
                <a:spcPts val="1200"/>
              </a:spcAft>
              <a:buSzPct val="85000"/>
              <a:defRPr/>
            </a:pPr>
            <a:r>
              <a:rPr lang="en-US" sz="2000" b="1" dirty="0">
                <a:solidFill>
                  <a:srgbClr val="000000"/>
                </a:solidFill>
                <a:latin typeface="Calibri"/>
              </a:rPr>
              <a:t>Access</a:t>
            </a:r>
          </a:p>
          <a:p>
            <a:pPr marL="914400" lvl="1" indent="-457200" defTabSz="914400" eaLnBrk="0" fontAlgn="base" hangingPunct="0">
              <a:spcAft>
                <a:spcPts val="1200"/>
              </a:spcAft>
              <a:buSzPct val="85000"/>
              <a:buFont typeface="+mj-lt"/>
              <a:buAutoNum type="arabicPeriod"/>
              <a:defRPr/>
            </a:pPr>
            <a:r>
              <a:rPr lang="en-US" sz="2000" dirty="0">
                <a:solidFill>
                  <a:srgbClr val="000000"/>
                </a:solidFill>
                <a:latin typeface="Calibri"/>
              </a:rPr>
              <a:t>All eligible students are able to participate.</a:t>
            </a:r>
          </a:p>
          <a:p>
            <a:pPr marL="914400" lvl="1" indent="-457200" defTabSz="914400" eaLnBrk="0" fontAlgn="base" hangingPunct="0">
              <a:spcAft>
                <a:spcPts val="1200"/>
              </a:spcAft>
              <a:buSzPct val="85000"/>
              <a:buFont typeface="+mj-lt"/>
              <a:buAutoNum type="arabicPeriod"/>
              <a:defRPr/>
            </a:pPr>
            <a:r>
              <a:rPr lang="en-US" sz="2000" dirty="0">
                <a:solidFill>
                  <a:srgbClr val="000000"/>
                </a:solidFill>
                <a:latin typeface="Calibri"/>
              </a:rPr>
              <a:t>Student eligibility requirements are based on the demonstration of ability to access college-level content.</a:t>
            </a:r>
          </a:p>
          <a:p>
            <a:pPr marL="914400" lvl="1" indent="-457200" defTabSz="914400" eaLnBrk="0" fontAlgn="base" hangingPunct="0">
              <a:spcAft>
                <a:spcPts val="1200"/>
              </a:spcAft>
              <a:buSzPct val="85000"/>
              <a:buFont typeface="+mj-lt"/>
              <a:buAutoNum type="arabicPeriod"/>
              <a:defRPr/>
            </a:pPr>
            <a:r>
              <a:rPr lang="en-US" sz="2000" dirty="0">
                <a:solidFill>
                  <a:srgbClr val="000000"/>
                </a:solidFill>
                <a:latin typeface="Calibri"/>
              </a:rPr>
              <a:t>Caps on the maximum number of courses students may complete are not overly restrictive.</a:t>
            </a:r>
          </a:p>
          <a:p>
            <a:pPr marL="914400" lvl="1" indent="-457200" defTabSz="914400" eaLnBrk="0" fontAlgn="base" hangingPunct="0">
              <a:spcAft>
                <a:spcPts val="1200"/>
              </a:spcAft>
              <a:buSzPct val="85000"/>
              <a:buFont typeface="+mj-lt"/>
              <a:buAutoNum type="arabicPeriod"/>
              <a:defRPr/>
            </a:pPr>
            <a:r>
              <a:rPr lang="en-US" sz="2000" dirty="0">
                <a:solidFill>
                  <a:srgbClr val="000000"/>
                </a:solidFill>
                <a:latin typeface="Calibri"/>
              </a:rPr>
              <a:t>Students earn both secondary and postsecondary credit for successful completion of approved postsecondary courses.</a:t>
            </a:r>
          </a:p>
          <a:p>
            <a:pPr marL="914400" lvl="1" indent="-457200" defTabSz="914400" eaLnBrk="0" fontAlgn="base" hangingPunct="0">
              <a:spcAft>
                <a:spcPts val="1200"/>
              </a:spcAft>
              <a:buSzPct val="85000"/>
              <a:buFont typeface="+mj-lt"/>
              <a:buAutoNum type="arabicPeriod"/>
              <a:defRPr/>
            </a:pPr>
            <a:r>
              <a:rPr lang="en-US" sz="2000" dirty="0">
                <a:solidFill>
                  <a:srgbClr val="000000"/>
                </a:solidFill>
                <a:latin typeface="Calibri"/>
              </a:rPr>
              <a:t>All students and parents are annually provided with program information.</a:t>
            </a:r>
          </a:p>
          <a:p>
            <a:pPr marL="914400" lvl="1" indent="-457200" defTabSz="914400" eaLnBrk="0" fontAlgn="base" hangingPunct="0">
              <a:spcAft>
                <a:spcPts val="1200"/>
              </a:spcAft>
              <a:buSzPct val="85000"/>
              <a:buFont typeface="+mj-lt"/>
              <a:buAutoNum type="arabicPeriod"/>
              <a:defRPr/>
            </a:pPr>
            <a:r>
              <a:rPr lang="en-US" sz="2000" dirty="0">
                <a:solidFill>
                  <a:srgbClr val="000000"/>
                </a:solidFill>
                <a:latin typeface="Calibri"/>
              </a:rPr>
              <a:t>Counseling is made available to students/parents before and during program participation.</a:t>
            </a:r>
          </a:p>
          <a:p>
            <a:pPr marL="914400" lvl="1" indent="-457200" defTabSz="914400" eaLnBrk="0" fontAlgn="base" hangingPunct="0">
              <a:spcAft>
                <a:spcPts val="1200"/>
              </a:spcAft>
              <a:buSzPct val="85000"/>
              <a:buFont typeface="+mj-lt"/>
              <a:buAutoNum type="arabicPeriod"/>
              <a:defRPr/>
            </a:pPr>
            <a:endParaRPr lang="en-US" sz="2000" dirty="0">
              <a:solidFill>
                <a:srgbClr val="000000"/>
              </a:solidFill>
              <a:latin typeface="Calibri"/>
            </a:endParaRPr>
          </a:p>
          <a:p>
            <a:pPr marL="914400" lvl="1" indent="-457200" defTabSz="914400" eaLnBrk="0" fontAlgn="base" hangingPunct="0">
              <a:spcAft>
                <a:spcPts val="1200"/>
              </a:spcAft>
              <a:buSzPct val="85000"/>
              <a:buFont typeface="+mj-lt"/>
              <a:buAutoNum type="arabicPeriod"/>
              <a:defRPr/>
            </a:pPr>
            <a:endParaRPr lang="en-US" sz="2000" dirty="0">
              <a:solidFill>
                <a:srgbClr val="000000"/>
              </a:solidFill>
              <a:latin typeface="Calibri"/>
            </a:endParaRPr>
          </a:p>
          <a:p>
            <a:pPr marL="790575" lvl="1"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790575" lvl="1"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spTree>
    <p:extLst>
      <p:ext uri="{BB962C8B-B14F-4D97-AF65-F5344CB8AC3E}">
        <p14:creationId xmlns:p14="http://schemas.microsoft.com/office/powerpoint/2010/main" val="25247429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Model Policy Components</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33" name="TextBox 32"/>
          <p:cNvSpPr txBox="1"/>
          <p:nvPr/>
        </p:nvSpPr>
        <p:spPr>
          <a:xfrm>
            <a:off x="1172474" y="1724025"/>
            <a:ext cx="7007578" cy="4391723"/>
          </a:xfrm>
          <a:prstGeom prst="rect">
            <a:avLst/>
          </a:prstGeom>
          <a:noFill/>
        </p:spPr>
        <p:txBody>
          <a:bodyPr wrap="square" lIns="82048" tIns="41025" rIns="82048" bIns="41025">
            <a:spAutoFit/>
          </a:bodyPr>
          <a:lstStyle/>
          <a:p>
            <a:pPr marL="333375" indent="-333375" defTabSz="914400" eaLnBrk="0" fontAlgn="base" hangingPunct="0">
              <a:spcAft>
                <a:spcPts val="1200"/>
              </a:spcAft>
              <a:buSzPct val="85000"/>
              <a:defRPr/>
            </a:pPr>
            <a:r>
              <a:rPr lang="en-US" sz="2000" b="1" dirty="0">
                <a:solidFill>
                  <a:srgbClr val="000000"/>
                </a:solidFill>
                <a:latin typeface="Calibri"/>
              </a:rPr>
              <a:t>Finance</a:t>
            </a:r>
          </a:p>
          <a:p>
            <a:pPr marL="914400" lvl="1" indent="-457200" defTabSz="914400" eaLnBrk="0" fontAlgn="base" hangingPunct="0">
              <a:spcAft>
                <a:spcPts val="1200"/>
              </a:spcAft>
              <a:buSzPct val="85000"/>
              <a:defRPr/>
            </a:pPr>
            <a:r>
              <a:rPr lang="en-US" sz="2000" dirty="0">
                <a:solidFill>
                  <a:srgbClr val="000000"/>
                </a:solidFill>
                <a:latin typeface="Calibri"/>
              </a:rPr>
              <a:t>7. Responsibility for tuition payments does not fall to parents.</a:t>
            </a:r>
          </a:p>
          <a:p>
            <a:pPr marL="914400" lvl="1" indent="-457200" defTabSz="914400" eaLnBrk="0" fontAlgn="base" hangingPunct="0">
              <a:spcAft>
                <a:spcPts val="1200"/>
              </a:spcAft>
              <a:buSzPct val="85000"/>
              <a:defRPr/>
            </a:pPr>
            <a:r>
              <a:rPr lang="en-US" sz="2000" dirty="0">
                <a:solidFill>
                  <a:srgbClr val="000000"/>
                </a:solidFill>
                <a:latin typeface="Calibri"/>
              </a:rPr>
              <a:t>8. Districts and postsecondary institutions are fully funded or reimbursed for participating students.</a:t>
            </a:r>
          </a:p>
          <a:p>
            <a:pPr marL="914400" lvl="1" indent="-457200" defTabSz="914400" eaLnBrk="0" fontAlgn="base" hangingPunct="0">
              <a:spcAft>
                <a:spcPts val="1200"/>
              </a:spcAft>
              <a:buSzPct val="85000"/>
              <a:buFont typeface="+mj-lt"/>
              <a:buAutoNum type="arabicPeriod"/>
              <a:defRPr/>
            </a:pPr>
            <a:endParaRPr lang="en-US" sz="2000" dirty="0">
              <a:solidFill>
                <a:srgbClr val="000000"/>
              </a:solidFill>
              <a:latin typeface="Calibri"/>
            </a:endParaRPr>
          </a:p>
          <a:p>
            <a:pPr marL="914400" lvl="1" indent="-457200" defTabSz="914400" eaLnBrk="0" fontAlgn="base" hangingPunct="0">
              <a:spcAft>
                <a:spcPts val="1200"/>
              </a:spcAft>
              <a:buSzPct val="85000"/>
              <a:buFont typeface="+mj-lt"/>
              <a:buAutoNum type="arabicPeriod"/>
              <a:defRPr/>
            </a:pPr>
            <a:endParaRPr lang="en-US" sz="2000" dirty="0">
              <a:solidFill>
                <a:srgbClr val="000000"/>
              </a:solidFill>
              <a:latin typeface="Calibri"/>
            </a:endParaRPr>
          </a:p>
          <a:p>
            <a:pPr marL="790575" lvl="1"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790575" lvl="1"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spTree>
    <p:extLst>
      <p:ext uri="{BB962C8B-B14F-4D97-AF65-F5344CB8AC3E}">
        <p14:creationId xmlns:p14="http://schemas.microsoft.com/office/powerpoint/2010/main" val="1508852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Model Policy Components</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33" name="TextBox 32"/>
          <p:cNvSpPr txBox="1"/>
          <p:nvPr/>
        </p:nvSpPr>
        <p:spPr>
          <a:xfrm>
            <a:off x="1172474" y="1752600"/>
            <a:ext cx="7007578" cy="6546159"/>
          </a:xfrm>
          <a:prstGeom prst="rect">
            <a:avLst/>
          </a:prstGeom>
          <a:noFill/>
        </p:spPr>
        <p:txBody>
          <a:bodyPr wrap="square" lIns="82048" tIns="41025" rIns="82048" bIns="41025">
            <a:spAutoFit/>
          </a:bodyPr>
          <a:lstStyle/>
          <a:p>
            <a:pPr marL="333375" indent="-333375" defTabSz="914400" eaLnBrk="0" fontAlgn="base" hangingPunct="0">
              <a:spcAft>
                <a:spcPts val="1200"/>
              </a:spcAft>
              <a:buSzPct val="85000"/>
              <a:defRPr/>
            </a:pPr>
            <a:r>
              <a:rPr lang="en-US" sz="2000" b="1" dirty="0">
                <a:solidFill>
                  <a:srgbClr val="000000"/>
                </a:solidFill>
                <a:latin typeface="Calibri"/>
              </a:rPr>
              <a:t>Ensuring Course Quality</a:t>
            </a:r>
          </a:p>
          <a:p>
            <a:pPr marL="914400" lvl="1" indent="-457200" defTabSz="914400" eaLnBrk="0" fontAlgn="base" hangingPunct="0">
              <a:spcAft>
                <a:spcPts val="1200"/>
              </a:spcAft>
              <a:buSzPct val="85000"/>
              <a:defRPr/>
            </a:pPr>
            <a:r>
              <a:rPr lang="en-US" sz="2000" dirty="0">
                <a:solidFill>
                  <a:srgbClr val="000000"/>
                </a:solidFill>
                <a:latin typeface="Calibri"/>
              </a:rPr>
              <a:t>9. Courses meet the same level of rigor as the course taught to traditional students at the partner postsecondary institution.</a:t>
            </a:r>
          </a:p>
          <a:p>
            <a:pPr marL="914400" lvl="1" indent="-457200" defTabSz="914400" eaLnBrk="0" fontAlgn="base" hangingPunct="0">
              <a:spcAft>
                <a:spcPts val="1200"/>
              </a:spcAft>
              <a:buSzPct val="85000"/>
              <a:defRPr/>
            </a:pPr>
            <a:r>
              <a:rPr lang="en-US" sz="2000" dirty="0">
                <a:solidFill>
                  <a:srgbClr val="000000"/>
                </a:solidFill>
                <a:latin typeface="Calibri"/>
              </a:rPr>
              <a:t>10. Instructors meet the same expectations as instructors of similar traditional postsecondary courses, and receive appropriate support and evaluation.</a:t>
            </a:r>
          </a:p>
          <a:p>
            <a:pPr marL="914400" lvl="1" indent="-457200" defTabSz="914400" eaLnBrk="0" fontAlgn="base" hangingPunct="0">
              <a:spcAft>
                <a:spcPts val="1200"/>
              </a:spcAft>
              <a:buSzPct val="85000"/>
              <a:defRPr/>
            </a:pPr>
            <a:r>
              <a:rPr lang="en-US" sz="2000" dirty="0">
                <a:solidFill>
                  <a:srgbClr val="000000"/>
                </a:solidFill>
                <a:latin typeface="Calibri"/>
              </a:rPr>
              <a:t>11. Districts and institutions publicly report on student participation and outcomes.</a:t>
            </a:r>
          </a:p>
          <a:p>
            <a:pPr marL="914400" lvl="1" indent="-457200" defTabSz="914400" eaLnBrk="0" fontAlgn="base" hangingPunct="0">
              <a:spcAft>
                <a:spcPts val="1200"/>
              </a:spcAft>
              <a:buSzPct val="85000"/>
              <a:defRPr/>
            </a:pPr>
            <a:r>
              <a:rPr lang="en-US" sz="2000" dirty="0">
                <a:solidFill>
                  <a:srgbClr val="000000"/>
                </a:solidFill>
                <a:latin typeface="Calibri"/>
              </a:rPr>
              <a:t>12. Programs undergo evaluation based on available data.</a:t>
            </a:r>
          </a:p>
          <a:p>
            <a:pPr marL="914400" lvl="1" indent="-457200" defTabSz="914400" eaLnBrk="0" fontAlgn="base" hangingPunct="0">
              <a:spcAft>
                <a:spcPts val="1200"/>
              </a:spcAft>
              <a:buSzPct val="85000"/>
              <a:buFont typeface="+mj-lt"/>
              <a:buAutoNum type="arabicPeriod"/>
              <a:defRPr/>
            </a:pPr>
            <a:endParaRPr lang="en-US" sz="2000" dirty="0">
              <a:solidFill>
                <a:srgbClr val="000000"/>
              </a:solidFill>
              <a:latin typeface="Calibri"/>
            </a:endParaRPr>
          </a:p>
          <a:p>
            <a:pPr marL="914400" lvl="1" indent="-457200" defTabSz="914400" eaLnBrk="0" fontAlgn="base" hangingPunct="0">
              <a:spcAft>
                <a:spcPts val="1200"/>
              </a:spcAft>
              <a:buSzPct val="85000"/>
              <a:buFont typeface="+mj-lt"/>
              <a:buAutoNum type="arabicPeriod"/>
              <a:defRPr/>
            </a:pPr>
            <a:endParaRPr lang="en-US" sz="2000" dirty="0">
              <a:solidFill>
                <a:srgbClr val="000000"/>
              </a:solidFill>
              <a:latin typeface="Calibri"/>
            </a:endParaRPr>
          </a:p>
          <a:p>
            <a:pPr marL="790575" lvl="1"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790575" lvl="1"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spTree>
    <p:extLst>
      <p:ext uri="{BB962C8B-B14F-4D97-AF65-F5344CB8AC3E}">
        <p14:creationId xmlns:p14="http://schemas.microsoft.com/office/powerpoint/2010/main" val="12948960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Model Policy Components</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33" name="TextBox 32"/>
          <p:cNvSpPr txBox="1"/>
          <p:nvPr/>
        </p:nvSpPr>
        <p:spPr>
          <a:xfrm>
            <a:off x="1172474" y="1743076"/>
            <a:ext cx="7007578" cy="4266410"/>
          </a:xfrm>
          <a:prstGeom prst="rect">
            <a:avLst/>
          </a:prstGeom>
          <a:noFill/>
        </p:spPr>
        <p:txBody>
          <a:bodyPr wrap="square" lIns="82048" tIns="41025" rIns="82048" bIns="41025">
            <a:spAutoFit/>
          </a:bodyPr>
          <a:lstStyle/>
          <a:p>
            <a:pPr marL="333375" indent="-333375" defTabSz="914400" eaLnBrk="0" fontAlgn="base" hangingPunct="0">
              <a:spcAft>
                <a:spcPts val="1200"/>
              </a:spcAft>
              <a:buSzPct val="85000"/>
              <a:defRPr/>
            </a:pPr>
            <a:r>
              <a:rPr lang="en-US" sz="2000" b="1" dirty="0">
                <a:solidFill>
                  <a:srgbClr val="000000"/>
                </a:solidFill>
                <a:latin typeface="Calibri"/>
              </a:rPr>
              <a:t>Transferability</a:t>
            </a:r>
          </a:p>
          <a:p>
            <a:pPr marL="914400" lvl="1" indent="-457200" defTabSz="914400" eaLnBrk="0" fontAlgn="base" hangingPunct="0">
              <a:spcAft>
                <a:spcPts val="1200"/>
              </a:spcAft>
              <a:buSzPct val="85000"/>
              <a:defRPr/>
            </a:pPr>
            <a:r>
              <a:rPr lang="en-US" sz="2000" dirty="0">
                <a:solidFill>
                  <a:srgbClr val="000000"/>
                </a:solidFill>
                <a:latin typeface="Calibri"/>
              </a:rPr>
              <a:t>13. Postsecondary institutions accept dual enrollment credit as transfer credit, provided measures of quality are ensured.</a:t>
            </a:r>
          </a:p>
          <a:p>
            <a:pPr marL="914400" lvl="1" indent="-457200" defTabSz="914400" eaLnBrk="0" fontAlgn="base" hangingPunct="0">
              <a:spcAft>
                <a:spcPts val="1200"/>
              </a:spcAft>
              <a:buSzPct val="85000"/>
              <a:buFont typeface="+mj-lt"/>
              <a:buAutoNum type="arabicPeriod"/>
              <a:defRPr/>
            </a:pPr>
            <a:endParaRPr lang="en-US" sz="2000" dirty="0">
              <a:solidFill>
                <a:srgbClr val="000000"/>
              </a:solidFill>
              <a:latin typeface="Calibri"/>
            </a:endParaRPr>
          </a:p>
          <a:p>
            <a:pPr marL="914400" lvl="1" indent="-457200" defTabSz="914400" eaLnBrk="0" fontAlgn="base" hangingPunct="0">
              <a:spcAft>
                <a:spcPts val="1200"/>
              </a:spcAft>
              <a:buSzPct val="85000"/>
              <a:buFont typeface="+mj-lt"/>
              <a:buAutoNum type="arabicPeriod"/>
              <a:defRPr/>
            </a:pPr>
            <a:endParaRPr lang="en-US" sz="2000" dirty="0">
              <a:solidFill>
                <a:srgbClr val="000000"/>
              </a:solidFill>
              <a:latin typeface="Calibri"/>
            </a:endParaRPr>
          </a:p>
          <a:p>
            <a:pPr marL="790575" lvl="1"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790575" lvl="1"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spTree>
    <p:extLst>
      <p:ext uri="{BB962C8B-B14F-4D97-AF65-F5344CB8AC3E}">
        <p14:creationId xmlns:p14="http://schemas.microsoft.com/office/powerpoint/2010/main" val="30790385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New from ECS in 2014</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33" name="TextBox 32"/>
          <p:cNvSpPr txBox="1"/>
          <p:nvPr/>
        </p:nvSpPr>
        <p:spPr>
          <a:xfrm>
            <a:off x="1172474" y="1552575"/>
            <a:ext cx="7007578" cy="8238930"/>
          </a:xfrm>
          <a:prstGeom prst="rect">
            <a:avLst/>
          </a:prstGeom>
          <a:noFill/>
        </p:spPr>
        <p:txBody>
          <a:bodyPr wrap="square" lIns="82048" tIns="41025" rIns="82048" bIns="41025">
            <a:spAutoFit/>
          </a:bodyPr>
          <a:lstStyle/>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March: CTE in dual enrollment brief</a:t>
            </a: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Two additional briefs to be published later in 2014</a:t>
            </a: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State data elements project</a:t>
            </a: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Session at 2014 National Forum on Education Policy</a:t>
            </a: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DC, June 30-July 2</a:t>
            </a: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Update of 2013 dual enrollment database?</a:t>
            </a: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And as always: </a:t>
            </a: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Monitoring legislative and regulatory enactments</a:t>
            </a: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Answering information requests</a:t>
            </a: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Providing presentations, testimony, technical assistance</a:t>
            </a: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914400" lvl="1" indent="-457200" defTabSz="914400" eaLnBrk="0" fontAlgn="base" hangingPunct="0">
              <a:spcAft>
                <a:spcPts val="1200"/>
              </a:spcAft>
              <a:buSzPct val="85000"/>
              <a:defRPr/>
            </a:pPr>
            <a:endParaRPr lang="en-US" sz="2000" dirty="0">
              <a:solidFill>
                <a:srgbClr val="000000"/>
              </a:solidFill>
              <a:latin typeface="Calibri"/>
            </a:endParaRPr>
          </a:p>
          <a:p>
            <a:pPr marL="914400" lvl="1" indent="-457200" defTabSz="914400" eaLnBrk="0" fontAlgn="base" hangingPunct="0">
              <a:spcAft>
                <a:spcPts val="1200"/>
              </a:spcAft>
              <a:buSzPct val="85000"/>
              <a:buFont typeface="+mj-lt"/>
              <a:buAutoNum type="arabicPeriod"/>
              <a:defRPr/>
            </a:pPr>
            <a:endParaRPr lang="en-US" sz="2000" dirty="0">
              <a:solidFill>
                <a:srgbClr val="000000"/>
              </a:solidFill>
              <a:latin typeface="Calibri"/>
            </a:endParaRPr>
          </a:p>
          <a:p>
            <a:pPr marL="914400" lvl="1" indent="-457200" defTabSz="914400" eaLnBrk="0" fontAlgn="base" hangingPunct="0">
              <a:spcAft>
                <a:spcPts val="1200"/>
              </a:spcAft>
              <a:buSzPct val="85000"/>
              <a:buFont typeface="+mj-lt"/>
              <a:buAutoNum type="arabicPeriod"/>
              <a:defRPr/>
            </a:pPr>
            <a:endParaRPr lang="en-US" sz="2000" dirty="0">
              <a:solidFill>
                <a:srgbClr val="000000"/>
              </a:solidFill>
              <a:latin typeface="Calibri"/>
            </a:endParaRPr>
          </a:p>
          <a:p>
            <a:pPr marL="790575" lvl="1"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790575" lvl="1"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a:p>
            <a:pPr marL="333375" indent="-333375" defTabSz="914400" eaLnBrk="0" fontAlgn="base" hangingPunct="0">
              <a:spcAft>
                <a:spcPts val="1200"/>
              </a:spcAft>
              <a:buSzPct val="85000"/>
              <a:buFont typeface="Wingdings" pitchFamily="2" charset="2"/>
              <a:buChar char="ü"/>
              <a:defRPr/>
            </a:pPr>
            <a:endParaRPr lang="en-US" sz="2000" dirty="0">
              <a:solidFill>
                <a:srgbClr val="000000"/>
              </a:solidFill>
              <a:latin typeface="Calibri"/>
            </a:endParaRP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spTree>
    <p:extLst>
      <p:ext uri="{BB962C8B-B14F-4D97-AF65-F5344CB8AC3E}">
        <p14:creationId xmlns:p14="http://schemas.microsoft.com/office/powerpoint/2010/main" val="251928552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39216" y="1219200"/>
            <a:ext cx="5065568" cy="1529603"/>
          </a:xfrm>
          <a:prstGeom prst="rect">
            <a:avLst/>
          </a:prstGeom>
          <a:noFill/>
          <a:ln w="9525">
            <a:noFill/>
            <a:miter lim="800000"/>
            <a:headEnd/>
            <a:tailEnd/>
          </a:ln>
        </p:spPr>
      </p:pic>
      <p:sp>
        <p:nvSpPr>
          <p:cNvPr id="18" name="TextBox 17"/>
          <p:cNvSpPr txBox="1"/>
          <p:nvPr/>
        </p:nvSpPr>
        <p:spPr>
          <a:xfrm>
            <a:off x="800100" y="3224756"/>
            <a:ext cx="7543800" cy="2668174"/>
          </a:xfrm>
          <a:prstGeom prst="rect">
            <a:avLst/>
          </a:prstGeom>
          <a:noFill/>
        </p:spPr>
        <p:txBody>
          <a:bodyPr wrap="square" lIns="82048" tIns="41025" rIns="82048" bIns="41025">
            <a:spAutoFit/>
          </a:bodyPr>
          <a:lstStyle/>
          <a:p>
            <a:pPr indent="4763" algn="ctr" defTabSz="914400" eaLnBrk="0" fontAlgn="base" hangingPunct="0">
              <a:buSzPct val="85000"/>
              <a:defRPr/>
            </a:pPr>
            <a:r>
              <a:rPr lang="en-US" sz="2800" b="1" dirty="0">
                <a:solidFill>
                  <a:srgbClr val="000000"/>
                </a:solidFill>
                <a:latin typeface="Cambria"/>
              </a:rPr>
              <a:t>Education Commission of the States</a:t>
            </a:r>
          </a:p>
          <a:p>
            <a:pPr indent="4763" algn="ctr" defTabSz="914400" eaLnBrk="0" fontAlgn="base" hangingPunct="0">
              <a:buSzPct val="85000"/>
              <a:defRPr/>
            </a:pPr>
            <a:r>
              <a:rPr lang="en-US" sz="2800" b="1" dirty="0">
                <a:solidFill>
                  <a:srgbClr val="000000"/>
                </a:solidFill>
                <a:latin typeface="Cambria"/>
              </a:rPr>
              <a:t>700 Broadway, Suite 810</a:t>
            </a:r>
          </a:p>
          <a:p>
            <a:pPr indent="4763" algn="ctr" defTabSz="914400" eaLnBrk="0" fontAlgn="base" hangingPunct="0">
              <a:buSzPct val="85000"/>
              <a:defRPr/>
            </a:pPr>
            <a:r>
              <a:rPr lang="en-US" sz="2800" b="1" dirty="0">
                <a:solidFill>
                  <a:srgbClr val="000000"/>
                </a:solidFill>
                <a:latin typeface="Cambria"/>
              </a:rPr>
              <a:t>Denver, Colorado  80203</a:t>
            </a:r>
          </a:p>
          <a:p>
            <a:pPr indent="4763" algn="ctr" defTabSz="914400" eaLnBrk="0" fontAlgn="base" hangingPunct="0">
              <a:buSzPct val="85000"/>
              <a:defRPr/>
            </a:pPr>
            <a:r>
              <a:rPr lang="en-US" sz="2800" b="1" dirty="0">
                <a:solidFill>
                  <a:srgbClr val="000000"/>
                </a:solidFill>
                <a:latin typeface="Cambria"/>
              </a:rPr>
              <a:t>(303) 299-3624</a:t>
            </a:r>
          </a:p>
          <a:p>
            <a:pPr indent="4763" algn="ctr" defTabSz="914400" eaLnBrk="0" fontAlgn="base" hangingPunct="0">
              <a:buSzPct val="85000"/>
              <a:defRPr/>
            </a:pPr>
            <a:r>
              <a:rPr lang="en-US" sz="2800" b="1" dirty="0">
                <a:solidFill>
                  <a:srgbClr val="C00000"/>
                </a:solidFill>
                <a:latin typeface="Cambria"/>
              </a:rPr>
              <a:t>www.ecs.org</a:t>
            </a:r>
          </a:p>
          <a:p>
            <a:pPr indent="4763" algn="ctr" defTabSz="914400" eaLnBrk="0" fontAlgn="base" hangingPunct="0">
              <a:buSzPct val="85000"/>
              <a:defRPr/>
            </a:pPr>
            <a:r>
              <a:rPr lang="en-US" sz="2800" b="1" dirty="0">
                <a:solidFill>
                  <a:srgbClr val="000000"/>
                </a:solidFill>
                <a:latin typeface="Cambria"/>
              </a:rPr>
              <a:t>ecs@ecs.org</a:t>
            </a:r>
          </a:p>
        </p:txBody>
      </p:sp>
    </p:spTree>
    <p:extLst>
      <p:ext uri="{BB962C8B-B14F-4D97-AF65-F5344CB8AC3E}">
        <p14:creationId xmlns:p14="http://schemas.microsoft.com/office/powerpoint/2010/main" val="19198985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F3477EC8-074D-41C4-94AE-E9EA7CEEA348}" type="slidenum">
              <a:rPr>
                <a:solidFill>
                  <a:srgbClr val="FFFFFF">
                    <a:lumMod val="75000"/>
                  </a:srgbClr>
                </a:solidFill>
                <a:latin typeface="Arial"/>
              </a:rPr>
              <a:pPr algn="r"/>
              <a:t>3</a:t>
            </a:fld>
            <a:endParaRPr dirty="0">
              <a:solidFill>
                <a:srgbClr val="FFFFFF">
                  <a:lumMod val="75000"/>
                </a:srgbClr>
              </a:solidFill>
              <a:latin typeface="Arial"/>
            </a:endParaRPr>
          </a:p>
        </p:txBody>
      </p:sp>
      <p:sp>
        <p:nvSpPr>
          <p:cNvPr id="5" name="Content Placeholder 2"/>
          <p:cNvSpPr txBox="1">
            <a:spLocks/>
          </p:cNvSpPr>
          <p:nvPr/>
        </p:nvSpPr>
        <p:spPr>
          <a:xfrm>
            <a:off x="412566" y="1814513"/>
            <a:ext cx="8224699" cy="3852006"/>
          </a:xfrm>
          <a:prstGeom prst="rect">
            <a:avLst/>
          </a:prstGeom>
        </p:spPr>
        <p:txBody>
          <a:bodyPr/>
          <a:lst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ts val="700"/>
              </a:spcBef>
              <a:spcAft>
                <a:spcPct val="0"/>
              </a:spcAft>
              <a:buClr>
                <a:srgbClr val="FFFFFF">
                  <a:lumMod val="65000"/>
                </a:srgbClr>
              </a:buClr>
            </a:pPr>
            <a:r>
              <a:rPr lang="en-US" dirty="0" smtClean="0">
                <a:solidFill>
                  <a:srgbClr val="326295">
                    <a:lumMod val="75000"/>
                  </a:srgbClr>
                </a:solidFill>
                <a:latin typeface="Arial"/>
              </a:rPr>
              <a:t>Coordination and Collaboration</a:t>
            </a:r>
          </a:p>
          <a:p>
            <a:pPr lvl="1" fontAlgn="base">
              <a:spcBef>
                <a:spcPts val="700"/>
              </a:spcBef>
              <a:spcAft>
                <a:spcPct val="0"/>
              </a:spcAft>
              <a:buClr>
                <a:srgbClr val="FFFFFF">
                  <a:lumMod val="65000"/>
                </a:srgbClr>
              </a:buClr>
            </a:pPr>
            <a:r>
              <a:rPr lang="en-US" dirty="0" smtClean="0">
                <a:solidFill>
                  <a:srgbClr val="326295">
                    <a:lumMod val="75000"/>
                  </a:srgbClr>
                </a:solidFill>
                <a:latin typeface="Arial"/>
              </a:rPr>
              <a:t>Regional Comprehensive and Content Centers</a:t>
            </a:r>
          </a:p>
          <a:p>
            <a:pPr lvl="1" fontAlgn="base">
              <a:spcBef>
                <a:spcPts val="700"/>
              </a:spcBef>
              <a:spcAft>
                <a:spcPct val="0"/>
              </a:spcAft>
              <a:buClr>
                <a:srgbClr val="FFFFFF">
                  <a:lumMod val="65000"/>
                </a:srgbClr>
              </a:buClr>
            </a:pPr>
            <a:r>
              <a:rPr lang="en-US" dirty="0" smtClean="0">
                <a:solidFill>
                  <a:srgbClr val="326295">
                    <a:lumMod val="75000"/>
                  </a:srgbClr>
                </a:solidFill>
                <a:latin typeface="Arial"/>
              </a:rPr>
              <a:t>Federal CCRS Technical Assistance Providers  </a:t>
            </a:r>
          </a:p>
          <a:p>
            <a:pPr lvl="1" fontAlgn="base">
              <a:spcBef>
                <a:spcPts val="700"/>
              </a:spcBef>
              <a:spcAft>
                <a:spcPct val="0"/>
              </a:spcAft>
              <a:buClr>
                <a:srgbClr val="FFFFFF">
                  <a:lumMod val="65000"/>
                </a:srgbClr>
              </a:buClr>
            </a:pPr>
            <a:r>
              <a:rPr lang="en-US" dirty="0" smtClean="0">
                <a:solidFill>
                  <a:srgbClr val="326295">
                    <a:lumMod val="75000"/>
                  </a:srgbClr>
                </a:solidFill>
                <a:latin typeface="Arial"/>
              </a:rPr>
              <a:t>External CCRS Stakeholders and Resources</a:t>
            </a:r>
          </a:p>
          <a:p>
            <a:pPr fontAlgn="base">
              <a:spcBef>
                <a:spcPts val="700"/>
              </a:spcBef>
              <a:spcAft>
                <a:spcPct val="0"/>
              </a:spcAft>
              <a:buClr>
                <a:srgbClr val="FFFFFF">
                  <a:lumMod val="65000"/>
                </a:srgbClr>
              </a:buClr>
            </a:pPr>
            <a:r>
              <a:rPr lang="en-US" dirty="0" smtClean="0">
                <a:solidFill>
                  <a:srgbClr val="326295">
                    <a:lumMod val="75000"/>
                  </a:srgbClr>
                </a:solidFill>
                <a:latin typeface="Arial"/>
              </a:rPr>
              <a:t>Knowledge Development and Application</a:t>
            </a:r>
          </a:p>
          <a:p>
            <a:pPr lvl="1" fontAlgn="base">
              <a:spcBef>
                <a:spcPts val="700"/>
              </a:spcBef>
              <a:spcAft>
                <a:spcPct val="0"/>
              </a:spcAft>
              <a:buClr>
                <a:srgbClr val="FFFFFF">
                  <a:lumMod val="65000"/>
                </a:srgbClr>
              </a:buClr>
            </a:pPr>
            <a:r>
              <a:rPr lang="en-US" dirty="0" smtClean="0">
                <a:solidFill>
                  <a:srgbClr val="326295">
                    <a:lumMod val="75000"/>
                  </a:srgbClr>
                </a:solidFill>
                <a:latin typeface="Arial"/>
              </a:rPr>
              <a:t>New CCRS Center Products and Tools</a:t>
            </a:r>
          </a:p>
          <a:p>
            <a:pPr lvl="1" fontAlgn="base">
              <a:spcBef>
                <a:spcPts val="700"/>
              </a:spcBef>
              <a:spcAft>
                <a:spcPct val="0"/>
              </a:spcAft>
              <a:buClr>
                <a:srgbClr val="FFFFFF">
                  <a:lumMod val="65000"/>
                </a:srgbClr>
              </a:buClr>
            </a:pPr>
            <a:r>
              <a:rPr lang="en-US" dirty="0" smtClean="0">
                <a:solidFill>
                  <a:srgbClr val="326295">
                    <a:lumMod val="75000"/>
                  </a:srgbClr>
                </a:solidFill>
                <a:latin typeface="Arial"/>
              </a:rPr>
              <a:t>CCRS Knowledge Database </a:t>
            </a:r>
          </a:p>
          <a:p>
            <a:pPr lvl="1" fontAlgn="base">
              <a:spcBef>
                <a:spcPts val="700"/>
              </a:spcBef>
              <a:spcAft>
                <a:spcPct val="0"/>
              </a:spcAft>
              <a:buClr>
                <a:srgbClr val="FFFFFF">
                  <a:lumMod val="65000"/>
                </a:srgbClr>
              </a:buClr>
            </a:pPr>
            <a:r>
              <a:rPr lang="en-US" dirty="0" smtClean="0">
                <a:solidFill>
                  <a:srgbClr val="326295">
                    <a:lumMod val="75000"/>
                  </a:srgbClr>
                </a:solidFill>
                <a:latin typeface="Arial"/>
              </a:rPr>
              <a:t>Webinars and Symposia</a:t>
            </a:r>
          </a:p>
          <a:p>
            <a:pPr lvl="1" fontAlgn="base">
              <a:spcBef>
                <a:spcPts val="700"/>
              </a:spcBef>
              <a:spcAft>
                <a:spcPct val="0"/>
              </a:spcAft>
              <a:buClr>
                <a:srgbClr val="FFFFFF">
                  <a:lumMod val="65000"/>
                </a:srgbClr>
              </a:buClr>
            </a:pPr>
            <a:r>
              <a:rPr lang="en-US" dirty="0" smtClean="0">
                <a:solidFill>
                  <a:srgbClr val="326295">
                    <a:lumMod val="75000"/>
                  </a:srgbClr>
                </a:solidFill>
                <a:latin typeface="Arial"/>
              </a:rPr>
              <a:t>CCRS Center Website and Social Media</a:t>
            </a:r>
          </a:p>
          <a:p>
            <a:pPr lvl="1" fontAlgn="base">
              <a:spcBef>
                <a:spcPts val="700"/>
              </a:spcBef>
              <a:spcAft>
                <a:spcPct val="0"/>
              </a:spcAft>
              <a:buClr>
                <a:srgbClr val="FFFFFF">
                  <a:lumMod val="65000"/>
                </a:srgbClr>
              </a:buClr>
            </a:pPr>
            <a:r>
              <a:rPr lang="en-US" dirty="0" smtClean="0">
                <a:solidFill>
                  <a:srgbClr val="326295">
                    <a:lumMod val="75000"/>
                  </a:srgbClr>
                </a:solidFill>
                <a:latin typeface="Arial"/>
              </a:rPr>
              <a:t>Responsive and Proactive Technical Assistance</a:t>
            </a:r>
          </a:p>
          <a:p>
            <a:pPr lvl="1" fontAlgn="base">
              <a:spcBef>
                <a:spcPts val="700"/>
              </a:spcBef>
              <a:spcAft>
                <a:spcPct val="0"/>
              </a:spcAft>
              <a:buClr>
                <a:srgbClr val="FFFFFF">
                  <a:lumMod val="65000"/>
                </a:srgbClr>
              </a:buClr>
            </a:pPr>
            <a:r>
              <a:rPr lang="en-US" dirty="0" smtClean="0">
                <a:solidFill>
                  <a:srgbClr val="326295">
                    <a:lumMod val="75000"/>
                  </a:srgbClr>
                </a:solidFill>
                <a:latin typeface="Arial"/>
              </a:rPr>
              <a:t>Networked Communities</a:t>
            </a:r>
          </a:p>
        </p:txBody>
      </p:sp>
      <p:sp>
        <p:nvSpPr>
          <p:cNvPr id="6" name="Title 1"/>
          <p:cNvSpPr>
            <a:spLocks noGrp="1"/>
          </p:cNvSpPr>
          <p:nvPr>
            <p:ph type="title"/>
          </p:nvPr>
        </p:nvSpPr>
        <p:spPr>
          <a:xfrm>
            <a:off x="615628" y="139700"/>
            <a:ext cx="8224837" cy="1525547"/>
          </a:xfrm>
        </p:spPr>
        <p:txBody>
          <a:bodyPr>
            <a:noAutofit/>
          </a:bodyPr>
          <a:lstStyle/>
          <a:p>
            <a:pPr algn="l">
              <a:lnSpc>
                <a:spcPct val="90000"/>
              </a:lnSpc>
            </a:pPr>
            <a:r>
              <a:rPr lang="en-US" sz="4400" b="0" dirty="0" smtClean="0"/>
              <a:t/>
            </a:r>
            <a:br>
              <a:rPr lang="en-US" sz="4400" b="0" dirty="0" smtClean="0"/>
            </a:br>
            <a:r>
              <a:rPr lang="en-US" sz="4400" b="0" dirty="0" smtClean="0"/>
              <a:t>CCRS Center Technical Assistance Hub</a:t>
            </a:r>
            <a:br>
              <a:rPr lang="en-US" sz="4400" b="0" dirty="0" smtClean="0"/>
            </a:br>
            <a:r>
              <a:rPr lang="en-US" sz="4400" b="0" dirty="0" smtClean="0"/>
              <a:t>Task Areas</a:t>
            </a:r>
          </a:p>
        </p:txBody>
      </p:sp>
      <p:pic>
        <p:nvPicPr>
          <p:cNvPr id="7" name="Picture 6"/>
          <p:cNvPicPr>
            <a:picLocks noChangeAspect="1"/>
          </p:cNvPicPr>
          <p:nvPr/>
        </p:nvPicPr>
        <p:blipFill>
          <a:blip r:embed="rId3" cstate="email">
            <a:clrChange>
              <a:clrFrom>
                <a:srgbClr val="FFFFFF"/>
              </a:clrFrom>
              <a:clrTo>
                <a:srgbClr val="FFFFFF">
                  <a:alpha val="0"/>
                </a:srgbClr>
              </a:clrTo>
            </a:clrChange>
            <a:alphaModFix/>
            <a:extLst>
              <a:ext uri="{28A0092B-C50C-407E-A947-70E740481C1C}">
                <a14:useLocalDpi xmlns:a14="http://schemas.microsoft.com/office/drawing/2010/main"/>
              </a:ext>
            </a:extLst>
          </a:blip>
          <a:stretch>
            <a:fillRect/>
          </a:stretch>
        </p:blipFill>
        <p:spPr>
          <a:xfrm>
            <a:off x="5410200" y="2578100"/>
            <a:ext cx="3554218" cy="3136900"/>
          </a:xfrm>
          <a:prstGeom prst="rect">
            <a:avLst/>
          </a:prstGeom>
        </p:spPr>
      </p:pic>
      <p:cxnSp>
        <p:nvCxnSpPr>
          <p:cNvPr id="10" name="Straight Connector 9"/>
          <p:cNvCxnSpPr/>
          <p:nvPr/>
        </p:nvCxnSpPr>
        <p:spPr>
          <a:xfrm>
            <a:off x="508000" y="1739900"/>
            <a:ext cx="8648700" cy="12700"/>
          </a:xfrm>
          <a:prstGeom prst="line">
            <a:avLst/>
          </a:prstGeom>
          <a:ln>
            <a:solidFill>
              <a:srgbClr val="DDDDDD"/>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942694" y="6100394"/>
            <a:ext cx="2359941" cy="461665"/>
          </a:xfrm>
          <a:prstGeom prst="rect">
            <a:avLst/>
          </a:prstGeom>
        </p:spPr>
        <p:txBody>
          <a:bodyPr wrap="none">
            <a:spAutoFit/>
          </a:bodyPr>
          <a:lstStyle/>
          <a:p>
            <a:pPr defTabSz="914400" fontAlgn="base">
              <a:spcBef>
                <a:spcPct val="0"/>
              </a:spcBef>
              <a:spcAft>
                <a:spcPct val="0"/>
              </a:spcAft>
            </a:pPr>
            <a:r>
              <a:rPr lang="en-US" sz="2400" dirty="0">
                <a:solidFill>
                  <a:srgbClr val="FFFFFF"/>
                </a:solidFill>
                <a:latin typeface="Arial"/>
                <a:ea typeface="ＭＳ Ｐゴシック"/>
                <a:cs typeface="Microsoft Sans Serif" pitchFamily="34" charset="0"/>
              </a:rPr>
              <a:t>#AcceleratedEd</a:t>
            </a:r>
            <a:endParaRPr lang="en-US" sz="2400" dirty="0">
              <a:solidFill>
                <a:srgbClr val="000000"/>
              </a:solidFill>
              <a:latin typeface="Arial"/>
              <a:ea typeface="ＭＳ Ｐゴシック"/>
            </a:endParaRPr>
          </a:p>
        </p:txBody>
      </p:sp>
    </p:spTree>
    <p:extLst>
      <p:ext uri="{BB962C8B-B14F-4D97-AF65-F5344CB8AC3E}">
        <p14:creationId xmlns:p14="http://schemas.microsoft.com/office/powerpoint/2010/main" val="29432126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F3477EC8-074D-41C4-94AE-E9EA7CEEA348}" type="slidenum">
              <a:rPr>
                <a:solidFill>
                  <a:srgbClr val="FFFFFF">
                    <a:lumMod val="75000"/>
                  </a:srgbClr>
                </a:solidFill>
                <a:latin typeface="Arial"/>
              </a:rPr>
              <a:pPr algn="r"/>
              <a:t>4</a:t>
            </a:fld>
            <a:endParaRPr dirty="0">
              <a:solidFill>
                <a:srgbClr val="FFFFFF">
                  <a:lumMod val="75000"/>
                </a:srgbClr>
              </a:solidFill>
              <a:latin typeface="Arial"/>
            </a:endParaRPr>
          </a:p>
        </p:txBody>
      </p:sp>
      <p:sp>
        <p:nvSpPr>
          <p:cNvPr id="4" name="Title 3"/>
          <p:cNvSpPr>
            <a:spLocks noGrp="1"/>
          </p:cNvSpPr>
          <p:nvPr>
            <p:ph type="title"/>
          </p:nvPr>
        </p:nvSpPr>
        <p:spPr>
          <a:xfrm>
            <a:off x="143218" y="314394"/>
            <a:ext cx="8868580" cy="361468"/>
          </a:xfrm>
        </p:spPr>
        <p:txBody>
          <a:bodyPr/>
          <a:lstStyle/>
          <a:p>
            <a:r>
              <a:rPr lang="en-US" dirty="0" smtClean="0"/>
              <a:t>Visit our website:  ccrscenter.org</a:t>
            </a:r>
            <a:endParaRPr lang="en-US" dirty="0"/>
          </a:p>
        </p:txBody>
      </p:sp>
      <p:pic>
        <p:nvPicPr>
          <p:cNvPr id="798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9729" y="768568"/>
            <a:ext cx="4091552" cy="5151948"/>
          </a:xfrm>
          <a:prstGeom prst="rect">
            <a:avLst/>
          </a:prstGeom>
          <a:noFill/>
          <a:ln w="9525">
            <a:noFill/>
            <a:miter lim="800000"/>
            <a:headEnd/>
            <a:tailEnd/>
          </a:ln>
        </p:spPr>
      </p:pic>
      <p:sp>
        <p:nvSpPr>
          <p:cNvPr id="10" name="Rectangle 9"/>
          <p:cNvSpPr/>
          <p:nvPr/>
        </p:nvSpPr>
        <p:spPr>
          <a:xfrm>
            <a:off x="6459529" y="6120273"/>
            <a:ext cx="2359941" cy="461665"/>
          </a:xfrm>
          <a:prstGeom prst="rect">
            <a:avLst/>
          </a:prstGeom>
        </p:spPr>
        <p:txBody>
          <a:bodyPr wrap="none">
            <a:spAutoFit/>
          </a:bodyPr>
          <a:lstStyle/>
          <a:p>
            <a:pPr defTabSz="914400" fontAlgn="base">
              <a:spcBef>
                <a:spcPct val="0"/>
              </a:spcBef>
              <a:spcAft>
                <a:spcPct val="0"/>
              </a:spcAft>
            </a:pPr>
            <a:r>
              <a:rPr lang="en-US" sz="2400" dirty="0">
                <a:solidFill>
                  <a:srgbClr val="FFFFFF"/>
                </a:solidFill>
                <a:latin typeface="Arial"/>
                <a:ea typeface="ＭＳ Ｐゴシック"/>
                <a:cs typeface="Microsoft Sans Serif" pitchFamily="34" charset="0"/>
              </a:rPr>
              <a:t>#AcceleratedEd</a:t>
            </a:r>
            <a:endParaRPr lang="en-US" sz="2400" dirty="0">
              <a:solidFill>
                <a:srgbClr val="000000"/>
              </a:solidFill>
              <a:latin typeface="Arial"/>
              <a:ea typeface="ＭＳ Ｐゴシック"/>
            </a:endParaRPr>
          </a:p>
        </p:txBody>
      </p:sp>
    </p:spTree>
    <p:extLst>
      <p:ext uri="{BB962C8B-B14F-4D97-AF65-F5344CB8AC3E}">
        <p14:creationId xmlns:p14="http://schemas.microsoft.com/office/powerpoint/2010/main" val="1784916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nSpc>
                <a:spcPct val="90000"/>
              </a:lnSpc>
            </a:pPr>
            <a:r>
              <a:rPr lang="en-US" sz="3600" dirty="0" smtClean="0"/>
              <a:t>CCRS Center Brief:</a:t>
            </a:r>
            <a:br>
              <a:rPr lang="en-US" sz="3600" dirty="0" smtClean="0"/>
            </a:br>
            <a:r>
              <a:rPr lang="en-US" sz="3600" dirty="0" smtClean="0"/>
              <a:t>Understanding Accelerated Learning Across Secondary and Postsecondary Education</a:t>
            </a:r>
            <a:endParaRPr lang="en-US" sz="3600" dirty="0"/>
          </a:p>
        </p:txBody>
      </p:sp>
      <p:sp>
        <p:nvSpPr>
          <p:cNvPr id="3" name="Slide Number Placeholder 2"/>
          <p:cNvSpPr>
            <a:spLocks noGrp="1"/>
          </p:cNvSpPr>
          <p:nvPr>
            <p:ph type="sldNum" sz="quarter" idx="10"/>
          </p:nvPr>
        </p:nvSpPr>
        <p:spPr/>
        <p:txBody>
          <a:bodyPr/>
          <a:lstStyle/>
          <a:p>
            <a:pPr algn="r"/>
            <a:fld id="{F3477EC8-074D-41C4-94AE-E9EA7CEEA348}" type="slidenum">
              <a:rPr>
                <a:solidFill>
                  <a:srgbClr val="FFFFFF">
                    <a:lumMod val="75000"/>
                  </a:srgbClr>
                </a:solidFill>
                <a:latin typeface="Arial"/>
              </a:rPr>
              <a:pPr algn="r"/>
              <a:t>5</a:t>
            </a:fld>
            <a:endParaRPr dirty="0">
              <a:solidFill>
                <a:srgbClr val="FFFFFF">
                  <a:lumMod val="75000"/>
                </a:srgbClr>
              </a:solidFill>
              <a:latin typeface="Arial"/>
            </a:endParaRPr>
          </a:p>
        </p:txBody>
      </p:sp>
      <p:pic>
        <p:nvPicPr>
          <p:cNvPr id="7" name="Picture 2" descr="image002"/>
          <p:cNvPicPr>
            <a:picLocks noChangeAspect="1" noChangeArrowheads="1"/>
          </p:cNvPicPr>
          <p:nvPr/>
        </p:nvPicPr>
        <p:blipFill>
          <a:blip r:embed="rId3" cstate="print"/>
          <a:srcRect/>
          <a:stretch>
            <a:fillRect/>
          </a:stretch>
        </p:blipFill>
        <p:spPr bwMode="auto">
          <a:xfrm>
            <a:off x="304800" y="6477000"/>
            <a:ext cx="381000" cy="381000"/>
          </a:xfrm>
          <a:prstGeom prst="rect">
            <a:avLst/>
          </a:prstGeom>
          <a:noFill/>
          <a:ln w="9525">
            <a:noFill/>
            <a:miter lim="800000"/>
            <a:headEnd/>
            <a:tailEnd/>
          </a:ln>
        </p:spPr>
      </p:pic>
      <p:sp>
        <p:nvSpPr>
          <p:cNvPr id="8" name="Rectangle 7"/>
          <p:cNvSpPr/>
          <p:nvPr/>
        </p:nvSpPr>
        <p:spPr>
          <a:xfrm>
            <a:off x="762000" y="6488668"/>
            <a:ext cx="1813317" cy="369332"/>
          </a:xfrm>
          <a:prstGeom prst="rect">
            <a:avLst/>
          </a:prstGeom>
        </p:spPr>
        <p:txBody>
          <a:bodyPr wrap="none">
            <a:spAutoFit/>
          </a:bodyPr>
          <a:lstStyle/>
          <a:p>
            <a:pPr defTabSz="914400">
              <a:spcBef>
                <a:spcPts val="600"/>
              </a:spcBef>
            </a:pPr>
            <a:r>
              <a:rPr lang="en-US" dirty="0">
                <a:solidFill>
                  <a:srgbClr val="FFFFFF"/>
                </a:solidFill>
                <a:latin typeface="Arial"/>
                <a:ea typeface="ＭＳ Ｐゴシック"/>
                <a:cs typeface="Microsoft Sans Serif" pitchFamily="34" charset="0"/>
              </a:rPr>
              <a:t>#AcceleratedEd</a:t>
            </a:r>
            <a:endParaRPr lang="en-US" dirty="0">
              <a:solidFill>
                <a:srgbClr val="000000"/>
              </a:solidFill>
              <a:latin typeface="Arial"/>
              <a:ea typeface="ＭＳ Ｐゴシック"/>
            </a:endParaRPr>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9551" y="1905000"/>
            <a:ext cx="390525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8613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a:buNone/>
            </a:pPr>
            <a:r>
              <a:rPr lang="en-US" dirty="0" smtClean="0">
                <a:solidFill>
                  <a:srgbClr val="555555"/>
                </a:solidFill>
                <a:latin typeface="Helvetica Neue"/>
              </a:rPr>
              <a:t>Understanding Accelerated Learning Across Secondary and Postsecondary Education - </a:t>
            </a:r>
            <a:r>
              <a:rPr lang="en-US" dirty="0" smtClean="0">
                <a:solidFill>
                  <a:srgbClr val="555555"/>
                </a:solidFill>
                <a:latin typeface="Helvetica Neue"/>
                <a:hlinkClick r:id="rId3"/>
              </a:rPr>
              <a:t>http://www.ccrscenter.org/products-resources/ccrs-center-webinars-events#sthash.Ydu3qTu9.dpuf</a:t>
            </a:r>
            <a:r>
              <a:rPr lang="en-US" dirty="0" smtClean="0">
                <a:solidFill>
                  <a:srgbClr val="555555"/>
                </a:solidFill>
                <a:latin typeface="Helvetica Neue"/>
              </a:rPr>
              <a:t> </a:t>
            </a:r>
          </a:p>
          <a:p>
            <a:pPr>
              <a:buNone/>
            </a:pPr>
            <a:endParaRPr lang="en-US" dirty="0" smtClean="0">
              <a:solidFill>
                <a:srgbClr val="555555"/>
              </a:solidFill>
              <a:latin typeface="Helvetica Neue"/>
            </a:endParaRPr>
          </a:p>
          <a:p>
            <a:pPr>
              <a:buNone/>
            </a:pPr>
            <a:r>
              <a:rPr lang="en-US" dirty="0" smtClean="0">
                <a:solidFill>
                  <a:srgbClr val="555555"/>
                </a:solidFill>
                <a:latin typeface="Helvetica Neue"/>
              </a:rPr>
              <a:t>Early College, Early Success: Program Overview, Research Findings, and Implications for Practice - </a:t>
            </a:r>
            <a:r>
              <a:rPr lang="en-US" dirty="0" smtClean="0">
                <a:solidFill>
                  <a:srgbClr val="555555"/>
                </a:solidFill>
                <a:latin typeface="Helvetica Neue"/>
                <a:hlinkClick r:id="rId3"/>
              </a:rPr>
              <a:t>http://www.ccrscenter.org/products-resources/ccrs-center-webinars-events#sthash.Ydu3qTu9.dpuf</a:t>
            </a:r>
            <a:r>
              <a:rPr lang="en-US" dirty="0" smtClean="0">
                <a:solidFill>
                  <a:srgbClr val="555555"/>
                </a:solidFill>
                <a:latin typeface="Helvetica Neue"/>
              </a:rPr>
              <a:t> </a:t>
            </a:r>
            <a:endParaRPr lang="en-US" dirty="0"/>
          </a:p>
        </p:txBody>
      </p:sp>
      <p:sp>
        <p:nvSpPr>
          <p:cNvPr id="4" name="Title 3"/>
          <p:cNvSpPr>
            <a:spLocks noGrp="1"/>
          </p:cNvSpPr>
          <p:nvPr>
            <p:ph type="title"/>
          </p:nvPr>
        </p:nvSpPr>
        <p:spPr/>
        <p:txBody>
          <a:bodyPr>
            <a:noAutofit/>
          </a:bodyPr>
          <a:lstStyle/>
          <a:p>
            <a:pPr>
              <a:lnSpc>
                <a:spcPct val="90000"/>
              </a:lnSpc>
            </a:pPr>
            <a:r>
              <a:rPr lang="en-US" sz="4000" dirty="0" smtClean="0"/>
              <a:t>CCRS Center Prior Webinars on </a:t>
            </a:r>
            <a:br>
              <a:rPr lang="en-US" sz="4000" dirty="0" smtClean="0"/>
            </a:br>
            <a:r>
              <a:rPr lang="en-US" sz="4000" dirty="0" smtClean="0"/>
              <a:t>Accelerated Learning</a:t>
            </a:r>
            <a:endParaRPr lang="en-US" sz="4000" dirty="0"/>
          </a:p>
        </p:txBody>
      </p:sp>
      <p:sp>
        <p:nvSpPr>
          <p:cNvPr id="3" name="Slide Number Placeholder 2"/>
          <p:cNvSpPr>
            <a:spLocks noGrp="1"/>
          </p:cNvSpPr>
          <p:nvPr>
            <p:ph type="sldNum" sz="quarter" idx="10"/>
          </p:nvPr>
        </p:nvSpPr>
        <p:spPr/>
        <p:txBody>
          <a:bodyPr/>
          <a:lstStyle/>
          <a:p>
            <a:pPr algn="r"/>
            <a:fld id="{F3477EC8-074D-41C4-94AE-E9EA7CEEA348}" type="slidenum">
              <a:rPr>
                <a:solidFill>
                  <a:srgbClr val="FFFFFF">
                    <a:lumMod val="75000"/>
                  </a:srgbClr>
                </a:solidFill>
                <a:latin typeface="Arial"/>
              </a:rPr>
              <a:pPr algn="r"/>
              <a:t>6</a:t>
            </a:fld>
            <a:endParaRPr dirty="0">
              <a:solidFill>
                <a:srgbClr val="FFFFFF">
                  <a:lumMod val="75000"/>
                </a:srgbClr>
              </a:solidFill>
              <a:latin typeface="Arial"/>
            </a:endParaRPr>
          </a:p>
        </p:txBody>
      </p:sp>
      <p:pic>
        <p:nvPicPr>
          <p:cNvPr id="7" name="Picture 2" descr="image002"/>
          <p:cNvPicPr>
            <a:picLocks noChangeAspect="1" noChangeArrowheads="1"/>
          </p:cNvPicPr>
          <p:nvPr/>
        </p:nvPicPr>
        <p:blipFill>
          <a:blip r:embed="rId4" cstate="print"/>
          <a:srcRect/>
          <a:stretch>
            <a:fillRect/>
          </a:stretch>
        </p:blipFill>
        <p:spPr bwMode="auto">
          <a:xfrm>
            <a:off x="304800" y="6477000"/>
            <a:ext cx="381000" cy="381000"/>
          </a:xfrm>
          <a:prstGeom prst="rect">
            <a:avLst/>
          </a:prstGeom>
          <a:noFill/>
          <a:ln w="9525">
            <a:noFill/>
            <a:miter lim="800000"/>
            <a:headEnd/>
            <a:tailEnd/>
          </a:ln>
        </p:spPr>
      </p:pic>
      <p:sp>
        <p:nvSpPr>
          <p:cNvPr id="8" name="Rectangle 7"/>
          <p:cNvSpPr/>
          <p:nvPr/>
        </p:nvSpPr>
        <p:spPr>
          <a:xfrm>
            <a:off x="762000" y="6488668"/>
            <a:ext cx="1813317" cy="369332"/>
          </a:xfrm>
          <a:prstGeom prst="rect">
            <a:avLst/>
          </a:prstGeom>
        </p:spPr>
        <p:txBody>
          <a:bodyPr wrap="none">
            <a:spAutoFit/>
          </a:bodyPr>
          <a:lstStyle/>
          <a:p>
            <a:pPr defTabSz="914400">
              <a:spcBef>
                <a:spcPts val="600"/>
              </a:spcBef>
            </a:pPr>
            <a:r>
              <a:rPr lang="en-US" dirty="0">
                <a:solidFill>
                  <a:srgbClr val="FFFFFF"/>
                </a:solidFill>
                <a:latin typeface="Arial"/>
                <a:ea typeface="ＭＳ Ｐゴシック"/>
                <a:cs typeface="Microsoft Sans Serif" pitchFamily="34" charset="0"/>
              </a:rPr>
              <a:t>#AcceleratedEd</a:t>
            </a:r>
            <a:endParaRPr lang="en-US" dirty="0">
              <a:solidFill>
                <a:srgbClr val="000000"/>
              </a:solidFill>
              <a:latin typeface="Arial"/>
              <a:ea typeface="ＭＳ Ｐゴシック"/>
            </a:endParaRPr>
          </a:p>
        </p:txBody>
      </p:sp>
    </p:spTree>
    <p:extLst>
      <p:ext uri="{BB962C8B-B14F-4D97-AF65-F5344CB8AC3E}">
        <p14:creationId xmlns:p14="http://schemas.microsoft.com/office/powerpoint/2010/main" val="12938367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735055" y="1981200"/>
            <a:ext cx="8226425" cy="3659187"/>
          </a:xfrm>
        </p:spPr>
        <p:txBody>
          <a:bodyPr/>
          <a:lstStyle/>
          <a:p>
            <a:pPr marL="342900" indent="-342900">
              <a:spcBef>
                <a:spcPts val="1800"/>
              </a:spcBef>
              <a:buClr>
                <a:schemeClr val="accent1"/>
              </a:buClr>
              <a:buSzPct val="80000"/>
              <a:buFont typeface="Wingdings" pitchFamily="2" charset="2"/>
              <a:buChar char="§"/>
              <a:defRPr/>
            </a:pPr>
            <a:r>
              <a:rPr lang="en-US" sz="2100" dirty="0" smtClean="0">
                <a:cs typeface="Microsoft Sans Serif" pitchFamily="34" charset="0"/>
              </a:rPr>
              <a:t>Jennifer Dounay Zinth, </a:t>
            </a:r>
            <a:r>
              <a:rPr lang="en-US" sz="2000" dirty="0" smtClean="0"/>
              <a:t>Senior Policy Analyst, Education Commission of the States (ECS)</a:t>
            </a:r>
            <a:endParaRPr lang="en-US" sz="2100" dirty="0" smtClean="0">
              <a:cs typeface="Microsoft Sans Serif" pitchFamily="34" charset="0"/>
            </a:endParaRPr>
          </a:p>
          <a:p>
            <a:pPr marL="342900" indent="-342900">
              <a:spcBef>
                <a:spcPts val="1800"/>
              </a:spcBef>
              <a:buClr>
                <a:schemeClr val="accent1"/>
              </a:buClr>
              <a:buSzPct val="80000"/>
              <a:buFont typeface="Wingdings" pitchFamily="2" charset="2"/>
              <a:buChar char="§"/>
              <a:defRPr/>
            </a:pPr>
            <a:r>
              <a:rPr lang="en-US" sz="2000" dirty="0" smtClean="0"/>
              <a:t>Adam Lowe, Executive Director, National Alliance of Concurrent Enrollment Partnership (NACEP)</a:t>
            </a:r>
          </a:p>
          <a:p>
            <a:pPr marL="342900" indent="-342900">
              <a:spcBef>
                <a:spcPts val="1800"/>
              </a:spcBef>
              <a:buClr>
                <a:schemeClr val="accent1"/>
              </a:buClr>
              <a:buSzPct val="80000"/>
              <a:buFont typeface="Wingdings" pitchFamily="2" charset="2"/>
              <a:buChar char="§"/>
              <a:defRPr/>
            </a:pPr>
            <a:r>
              <a:rPr lang="en-US" sz="2100" dirty="0" smtClean="0"/>
              <a:t>John Fischer, Deputy Commissioner, Vermont Agency of Education</a:t>
            </a:r>
            <a:endParaRPr lang="en-US" sz="2000" dirty="0" smtClean="0"/>
          </a:p>
          <a:p>
            <a:pPr marL="342900" indent="-342900">
              <a:spcBef>
                <a:spcPts val="1800"/>
              </a:spcBef>
              <a:buClr>
                <a:schemeClr val="accent1"/>
              </a:buClr>
              <a:buSzPct val="80000"/>
              <a:buFont typeface="Wingdings" pitchFamily="2" charset="2"/>
              <a:buChar char="§"/>
              <a:defRPr/>
            </a:pPr>
            <a:r>
              <a:rPr lang="en-US" sz="2000" dirty="0" smtClean="0"/>
              <a:t>Joyce Judy, President, Community College of Vermont</a:t>
            </a:r>
            <a:endParaRPr lang="en-US" sz="2000" dirty="0"/>
          </a:p>
          <a:p>
            <a:pPr marL="342900" indent="-342900">
              <a:spcBef>
                <a:spcPts val="1800"/>
              </a:spcBef>
              <a:buClr>
                <a:schemeClr val="accent1"/>
              </a:buClr>
              <a:buSzPct val="80000"/>
              <a:buFont typeface="Wingdings" pitchFamily="2" charset="2"/>
              <a:buChar char="§"/>
              <a:defRPr/>
            </a:pPr>
            <a:r>
              <a:rPr lang="en-US" sz="2000" dirty="0" smtClean="0">
                <a:latin typeface="Microsoft Sans Serif" pitchFamily="34" charset="0"/>
                <a:cs typeface="Microsoft Sans Serif" pitchFamily="34" charset="0"/>
              </a:rPr>
              <a:t>Moderator: Jennifer Brown Lerner, American Youth Policy Forum</a:t>
            </a:r>
          </a:p>
          <a:p>
            <a:pPr marL="265176" lvl="0" indent="-265176">
              <a:spcBef>
                <a:spcPts val="1200"/>
              </a:spcBef>
              <a:buClr>
                <a:schemeClr val="accent1"/>
              </a:buClr>
              <a:buSzPct val="80000"/>
              <a:buFont typeface="Arial" pitchFamily="34" charset="0"/>
              <a:buChar char="•"/>
              <a:defRPr/>
            </a:pPr>
            <a:endParaRPr lang="en-US" sz="2200" dirty="0" smtClean="0"/>
          </a:p>
          <a:p>
            <a:pPr marL="265176" lvl="0" indent="-265176">
              <a:spcBef>
                <a:spcPts val="1200"/>
              </a:spcBef>
              <a:buClr>
                <a:schemeClr val="accent1"/>
              </a:buClr>
              <a:buSzPct val="80000"/>
              <a:buFont typeface="Arial" pitchFamily="34" charset="0"/>
              <a:buChar char="•"/>
              <a:defRPr/>
            </a:pPr>
            <a:endParaRPr lang="en-US" sz="2200" dirty="0" smtClean="0">
              <a:latin typeface="Microsoft Sans Serif" pitchFamily="34" charset="0"/>
              <a:cs typeface="Microsoft Sans Serif" pitchFamily="34" charset="0"/>
            </a:endParaRPr>
          </a:p>
        </p:txBody>
      </p:sp>
      <p:sp>
        <p:nvSpPr>
          <p:cNvPr id="9219" name="Title 1"/>
          <p:cNvSpPr>
            <a:spLocks noGrp="1"/>
          </p:cNvSpPr>
          <p:nvPr>
            <p:ph type="title"/>
          </p:nvPr>
        </p:nvSpPr>
        <p:spPr>
          <a:xfrm>
            <a:off x="687388" y="1023581"/>
            <a:ext cx="8224837" cy="781365"/>
          </a:xfrm>
        </p:spPr>
        <p:txBody>
          <a:bodyPr/>
          <a:lstStyle/>
          <a:p>
            <a:r>
              <a:rPr lang="en-US" dirty="0" smtClean="0"/>
              <a:t>Today’s Presenters</a:t>
            </a:r>
          </a:p>
        </p:txBody>
      </p:sp>
      <p:sp>
        <p:nvSpPr>
          <p:cNvPr id="3"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latin typeface="Arial"/>
              </a:rPr>
              <a:pPr algn="r"/>
              <a:t>7</a:t>
            </a:fld>
            <a:endParaRPr dirty="0">
              <a:solidFill>
                <a:srgbClr val="FFFFFF">
                  <a:lumMod val="75000"/>
                </a:srgbClr>
              </a:solidFill>
              <a:latin typeface="Arial"/>
            </a:endParaRPr>
          </a:p>
        </p:txBody>
      </p:sp>
      <p:pic>
        <p:nvPicPr>
          <p:cNvPr id="5" name="Picture 2"/>
          <p:cNvPicPr>
            <a:picLocks noChangeAspect="1" noChangeArrowheads="1"/>
          </p:cNvPicPr>
          <p:nvPr/>
        </p:nvPicPr>
        <p:blipFill>
          <a:blip r:embed="rId3" cstate="print"/>
          <a:srcRect/>
          <a:stretch>
            <a:fillRect/>
          </a:stretch>
        </p:blipFill>
        <p:spPr bwMode="auto">
          <a:xfrm>
            <a:off x="7010400" y="5715000"/>
            <a:ext cx="1971675" cy="476250"/>
          </a:xfrm>
          <a:prstGeom prst="rect">
            <a:avLst/>
          </a:prstGeom>
          <a:noFill/>
          <a:ln w="9525">
            <a:noFill/>
            <a:miter lim="800000"/>
            <a:headEnd/>
            <a:tailEnd/>
          </a:ln>
        </p:spPr>
      </p:pic>
      <p:pic>
        <p:nvPicPr>
          <p:cNvPr id="7" name="Picture 2" descr="image002"/>
          <p:cNvPicPr>
            <a:picLocks noChangeAspect="1" noChangeArrowheads="1"/>
          </p:cNvPicPr>
          <p:nvPr/>
        </p:nvPicPr>
        <p:blipFill>
          <a:blip r:embed="rId4" cstate="print"/>
          <a:srcRect/>
          <a:stretch>
            <a:fillRect/>
          </a:stretch>
        </p:blipFill>
        <p:spPr bwMode="auto">
          <a:xfrm>
            <a:off x="228600" y="5715000"/>
            <a:ext cx="381000" cy="381000"/>
          </a:xfrm>
          <a:prstGeom prst="rect">
            <a:avLst/>
          </a:prstGeom>
          <a:noFill/>
          <a:ln w="9525">
            <a:noFill/>
            <a:miter lim="800000"/>
            <a:headEnd/>
            <a:tailEnd/>
          </a:ln>
        </p:spPr>
      </p:pic>
      <p:sp>
        <p:nvSpPr>
          <p:cNvPr id="8" name="TextBox 7"/>
          <p:cNvSpPr txBox="1"/>
          <p:nvPr/>
        </p:nvSpPr>
        <p:spPr>
          <a:xfrm>
            <a:off x="609600" y="5715000"/>
            <a:ext cx="6324600" cy="646331"/>
          </a:xfrm>
          <a:prstGeom prst="rect">
            <a:avLst/>
          </a:prstGeom>
          <a:noFill/>
        </p:spPr>
        <p:txBody>
          <a:bodyPr wrap="square" rtlCol="0">
            <a:spAutoFit/>
          </a:bodyPr>
          <a:lstStyle/>
          <a:p>
            <a:pPr defTabSz="914400"/>
            <a:r>
              <a:rPr lang="en-US" dirty="0">
                <a:solidFill>
                  <a:srgbClr val="4B76A0">
                    <a:lumMod val="75000"/>
                  </a:srgbClr>
                </a:solidFill>
                <a:latin typeface="Arial"/>
                <a:ea typeface="ＭＳ Ｐゴシック"/>
              </a:rPr>
              <a:t>@</a:t>
            </a:r>
            <a:r>
              <a:rPr lang="en-US" dirty="0" err="1">
                <a:solidFill>
                  <a:srgbClr val="4B76A0">
                    <a:lumMod val="75000"/>
                  </a:srgbClr>
                </a:solidFill>
                <a:latin typeface="Arial"/>
                <a:ea typeface="ＭＳ Ｐゴシック"/>
              </a:rPr>
              <a:t>CCRSCenter</a:t>
            </a:r>
            <a:r>
              <a:rPr lang="en-US" dirty="0">
                <a:solidFill>
                  <a:srgbClr val="4B76A0">
                    <a:lumMod val="75000"/>
                  </a:srgbClr>
                </a:solidFill>
                <a:latin typeface="Arial"/>
                <a:ea typeface="ＭＳ Ｐゴシック"/>
              </a:rPr>
              <a:t>		   #AcceleratedEd</a:t>
            </a:r>
          </a:p>
          <a:p>
            <a:pPr defTabSz="914400"/>
            <a:endParaRPr lang="en-US" dirty="0">
              <a:solidFill>
                <a:srgbClr val="4B76A0">
                  <a:lumMod val="75000"/>
                </a:srgbClr>
              </a:solidFill>
              <a:latin typeface="Arial"/>
              <a:ea typeface="ＭＳ Ｐゴシック"/>
            </a:endParaRPr>
          </a:p>
        </p:txBody>
      </p:sp>
    </p:spTree>
    <p:extLst>
      <p:ext uri="{BB962C8B-B14F-4D97-AF65-F5344CB8AC3E}">
        <p14:creationId xmlns:p14="http://schemas.microsoft.com/office/powerpoint/2010/main" val="14325407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7"/>
          <p:cNvSpPr>
            <a:spLocks noChangeArrowheads="1"/>
          </p:cNvSpPr>
          <p:nvPr/>
        </p:nvSpPr>
        <p:spPr bwMode="gray">
          <a:xfrm>
            <a:off x="3789795" y="-1154206"/>
            <a:ext cx="9144000" cy="359858"/>
          </a:xfrm>
          <a:prstGeom prst="rect">
            <a:avLst/>
          </a:prstGeom>
          <a:noFill/>
          <a:ln w="12700">
            <a:noFill/>
            <a:miter lim="800000"/>
            <a:headEnd/>
            <a:tailEnd/>
          </a:ln>
        </p:spPr>
        <p:txBody>
          <a:bodyPr lIns="82058" tIns="41029" rIns="82058" bIns="41029">
            <a:spAutoFit/>
          </a:bodyPr>
          <a:lstStyle/>
          <a:p>
            <a:pPr defTabSz="914400"/>
            <a:endParaRPr lang="en-US" dirty="0">
              <a:solidFill>
                <a:srgbClr val="000000"/>
              </a:solidFill>
              <a:latin typeface="Cambria"/>
            </a:endParaRPr>
          </a:p>
        </p:txBody>
      </p:sp>
      <p:sp>
        <p:nvSpPr>
          <p:cNvPr id="20" name="TextBox 19"/>
          <p:cNvSpPr txBox="1"/>
          <p:nvPr/>
        </p:nvSpPr>
        <p:spPr>
          <a:xfrm>
            <a:off x="266700" y="6123842"/>
            <a:ext cx="8401050" cy="400110"/>
          </a:xfrm>
          <a:prstGeom prst="rect">
            <a:avLst/>
          </a:prstGeom>
          <a:noFill/>
        </p:spPr>
        <p:txBody>
          <a:bodyPr wrap="square" rtlCol="0">
            <a:spAutoFit/>
          </a:bodyPr>
          <a:lstStyle/>
          <a:p>
            <a:pPr algn="r" defTabSz="914400"/>
            <a:r>
              <a:rPr lang="en-US" sz="2000" b="1" dirty="0">
                <a:solidFill>
                  <a:srgbClr val="C00000"/>
                </a:solidFill>
                <a:latin typeface="Cambria"/>
              </a:rPr>
              <a:t>Equipping Education Leaders, Advancing Ideas</a:t>
            </a:r>
            <a:endParaRPr lang="en-US" sz="2000" b="1" dirty="0">
              <a:solidFill>
                <a:srgbClr val="C00000"/>
              </a:solidFill>
              <a:latin typeface="Cambria"/>
            </a:endParaRPr>
          </a:p>
        </p:txBody>
      </p:sp>
      <p:sp>
        <p:nvSpPr>
          <p:cNvPr id="5" name="Rectangle 2"/>
          <p:cNvSpPr>
            <a:spLocks noChangeArrowheads="1"/>
          </p:cNvSpPr>
          <p:nvPr>
            <p:custDataLst>
              <p:tags r:id="rId2"/>
            </p:custDataLst>
          </p:nvPr>
        </p:nvSpPr>
        <p:spPr bwMode="gray">
          <a:xfrm>
            <a:off x="400050" y="1947303"/>
            <a:ext cx="8305800" cy="1415022"/>
          </a:xfrm>
          <a:prstGeom prst="rect">
            <a:avLst/>
          </a:prstGeom>
          <a:noFill/>
          <a:ln w="12700">
            <a:noFill/>
            <a:prstDash val="dash"/>
            <a:miter lim="800000"/>
            <a:headEnd/>
            <a:tailEnd/>
          </a:ln>
        </p:spPr>
        <p:txBody>
          <a:bodyPr lIns="0" tIns="41015" rIns="82030" bIns="41015"/>
          <a:lstStyle/>
          <a:p>
            <a:pPr algn="ctr" defTabSz="914400" fontAlgn="base">
              <a:spcBef>
                <a:spcPct val="0"/>
              </a:spcBef>
              <a:spcAft>
                <a:spcPct val="0"/>
              </a:spcAft>
            </a:pPr>
            <a:r>
              <a:rPr lang="en-US" sz="3600" b="1" dirty="0">
                <a:solidFill>
                  <a:srgbClr val="C00000"/>
                </a:solidFill>
                <a:latin typeface="Cambria"/>
              </a:rPr>
              <a:t>Dual Enrollment:</a:t>
            </a:r>
          </a:p>
          <a:p>
            <a:pPr algn="ctr" defTabSz="914400" fontAlgn="base">
              <a:spcBef>
                <a:spcPct val="0"/>
              </a:spcBef>
              <a:spcAft>
                <a:spcPct val="0"/>
              </a:spcAft>
            </a:pPr>
            <a:r>
              <a:rPr lang="en-US" sz="3600" b="1" dirty="0">
                <a:solidFill>
                  <a:srgbClr val="C00000"/>
                </a:solidFill>
                <a:latin typeface="Cambria"/>
              </a:rPr>
              <a:t>Where We Are and Model Policy Components </a:t>
            </a:r>
          </a:p>
        </p:txBody>
      </p:sp>
      <p:sp>
        <p:nvSpPr>
          <p:cNvPr id="6" name="Text Box 3"/>
          <p:cNvSpPr txBox="1">
            <a:spLocks noChangeArrowheads="1"/>
          </p:cNvSpPr>
          <p:nvPr>
            <p:custDataLst>
              <p:tags r:id="rId3"/>
            </p:custDataLst>
          </p:nvPr>
        </p:nvSpPr>
        <p:spPr bwMode="auto">
          <a:xfrm>
            <a:off x="713476" y="3802848"/>
            <a:ext cx="8001000" cy="815459"/>
          </a:xfrm>
          <a:prstGeom prst="rect">
            <a:avLst/>
          </a:prstGeom>
          <a:noFill/>
          <a:ln w="9525">
            <a:noFill/>
            <a:miter lim="800000"/>
            <a:headEnd/>
            <a:tailEnd/>
          </a:ln>
          <a:effectLst/>
        </p:spPr>
        <p:txBody>
          <a:bodyPr wrap="square" lIns="0" tIns="45573" rIns="0" bIns="0">
            <a:spAutoFit/>
          </a:bodyPr>
          <a:lstStyle/>
          <a:p>
            <a:pPr algn="ctr" defTabSz="914400" fontAlgn="base">
              <a:spcBef>
                <a:spcPts val="1200"/>
              </a:spcBef>
              <a:spcAft>
                <a:spcPct val="0"/>
              </a:spcAft>
              <a:defRPr/>
            </a:pPr>
            <a:r>
              <a:rPr lang="en-US" sz="2000" b="1" dirty="0">
                <a:solidFill>
                  <a:srgbClr val="000000"/>
                </a:solidFill>
                <a:latin typeface="Calibri"/>
              </a:rPr>
              <a:t>Jennifer Dounay Zinth</a:t>
            </a:r>
          </a:p>
          <a:p>
            <a:pPr algn="ctr" defTabSz="914400" fontAlgn="base">
              <a:spcBef>
                <a:spcPts val="1200"/>
              </a:spcBef>
              <a:spcAft>
                <a:spcPct val="0"/>
              </a:spcAft>
              <a:defRPr/>
            </a:pPr>
            <a:r>
              <a:rPr lang="en-US" sz="2000" b="1" dirty="0">
                <a:solidFill>
                  <a:srgbClr val="000000"/>
                </a:solidFill>
                <a:latin typeface="Calibri"/>
              </a:rPr>
              <a:t>Education Commission of the States</a:t>
            </a:r>
            <a:endParaRPr lang="en-US" sz="2000" b="1" dirty="0">
              <a:solidFill>
                <a:srgbClr val="000000"/>
              </a:solidFill>
              <a:latin typeface="Calibri"/>
            </a:endParaRPr>
          </a:p>
        </p:txBody>
      </p:sp>
    </p:spTree>
    <p:custDataLst>
      <p:tags r:id="rId1"/>
    </p:custDataLst>
    <p:extLst>
      <p:ext uri="{BB962C8B-B14F-4D97-AF65-F5344CB8AC3E}">
        <p14:creationId xmlns:p14="http://schemas.microsoft.com/office/powerpoint/2010/main" val="40015500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custDataLst>
              <p:tags r:id="rId1"/>
            </p:custDataLst>
          </p:nvPr>
        </p:nvSpPr>
        <p:spPr bwMode="gray">
          <a:xfrm>
            <a:off x="480581" y="890028"/>
            <a:ext cx="5818909" cy="557772"/>
          </a:xfrm>
          <a:prstGeom prst="rect">
            <a:avLst/>
          </a:prstGeom>
          <a:noFill/>
          <a:ln w="12700">
            <a:noFill/>
            <a:prstDash val="dash"/>
            <a:miter lim="800000"/>
            <a:headEnd/>
            <a:tailEnd/>
          </a:ln>
        </p:spPr>
        <p:txBody>
          <a:bodyPr lIns="0" tIns="41015" rIns="82030" bIns="41015"/>
          <a:lstStyle/>
          <a:p>
            <a:pPr defTabSz="914400" fontAlgn="base">
              <a:spcBef>
                <a:spcPct val="0"/>
              </a:spcBef>
              <a:spcAft>
                <a:spcPct val="0"/>
              </a:spcAft>
            </a:pPr>
            <a:r>
              <a:rPr lang="en-US" sz="3600" b="1" dirty="0">
                <a:solidFill>
                  <a:srgbClr val="C00000"/>
                </a:solidFill>
                <a:latin typeface="Cambria"/>
              </a:rPr>
              <a:t>About ECS</a:t>
            </a:r>
          </a:p>
        </p:txBody>
      </p:sp>
      <p:sp>
        <p:nvSpPr>
          <p:cNvPr id="28675" name="Line 12"/>
          <p:cNvSpPr>
            <a:spLocks noChangeShapeType="1"/>
          </p:cNvSpPr>
          <p:nvPr/>
        </p:nvSpPr>
        <p:spPr bwMode="auto">
          <a:xfrm>
            <a:off x="466149" y="1600200"/>
            <a:ext cx="8182841" cy="0"/>
          </a:xfrm>
          <a:prstGeom prst="line">
            <a:avLst/>
          </a:prstGeom>
          <a:noFill/>
          <a:ln w="12700">
            <a:solidFill>
              <a:srgbClr val="C0C0C0"/>
            </a:solidFill>
            <a:round/>
            <a:headEnd/>
            <a:tailEnd/>
          </a:ln>
        </p:spPr>
        <p:txBody>
          <a:bodyPr wrap="none" lIns="82048" tIns="41025" rIns="82048" bIns="41025" anchor="ctr"/>
          <a:lstStyle/>
          <a:p>
            <a:pPr algn="ctr" defTabSz="914400" eaLnBrk="0" fontAlgn="base" hangingPunct="0">
              <a:spcBef>
                <a:spcPct val="50000"/>
              </a:spcBef>
              <a:spcAft>
                <a:spcPct val="0"/>
              </a:spcAft>
            </a:pPr>
            <a:endParaRPr lang="en-US" b="1" dirty="0">
              <a:solidFill>
                <a:srgbClr val="FFFFFF"/>
              </a:solidFill>
              <a:latin typeface="Cambria"/>
            </a:endParaRPr>
          </a:p>
        </p:txBody>
      </p:sp>
      <p:sp>
        <p:nvSpPr>
          <p:cNvPr id="33" name="TextBox 32"/>
          <p:cNvSpPr txBox="1"/>
          <p:nvPr/>
        </p:nvSpPr>
        <p:spPr>
          <a:xfrm>
            <a:off x="1162949" y="1714500"/>
            <a:ext cx="7007578" cy="4391723"/>
          </a:xfrm>
          <a:prstGeom prst="rect">
            <a:avLst/>
          </a:prstGeom>
          <a:noFill/>
        </p:spPr>
        <p:txBody>
          <a:bodyPr wrap="square" lIns="82048" tIns="41025" rIns="82048" bIns="41025">
            <a:spAutoFit/>
          </a:bodyPr>
          <a:lstStyle/>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National organization based in Denver, CO</a:t>
            </a: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Non-partisan, nonprofit</a:t>
            </a: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Funded by state fees, grants/contracts, corporate support</a:t>
            </a: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Cover the P-20 spectrum</a:t>
            </a:r>
          </a:p>
          <a:p>
            <a:pPr marL="333375" indent="-333375" defTabSz="914400" eaLnBrk="0" fontAlgn="base" hangingPunct="0">
              <a:spcAft>
                <a:spcPts val="1200"/>
              </a:spcAft>
              <a:buSzPct val="85000"/>
              <a:buFont typeface="Wingdings" pitchFamily="2" charset="2"/>
              <a:buChar char="ü"/>
              <a:defRPr/>
            </a:pPr>
            <a:r>
              <a:rPr lang="en-US" sz="2000" dirty="0">
                <a:solidFill>
                  <a:srgbClr val="000000"/>
                </a:solidFill>
                <a:latin typeface="Calibri"/>
              </a:rPr>
              <a:t>Primary constituents = state-level education leaders in 50 states, D.C. and territories:</a:t>
            </a: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Governors</a:t>
            </a: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Legislators</a:t>
            </a: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Chiefs and state boards</a:t>
            </a:r>
          </a:p>
          <a:p>
            <a:pPr marL="790575" lvl="1" indent="-333375" defTabSz="914400" eaLnBrk="0" fontAlgn="base" hangingPunct="0">
              <a:spcAft>
                <a:spcPts val="1200"/>
              </a:spcAft>
              <a:buSzPct val="85000"/>
              <a:buFont typeface="Wingdings" pitchFamily="2" charset="2"/>
              <a:buChar char="Ø"/>
              <a:defRPr/>
            </a:pPr>
            <a:r>
              <a:rPr lang="en-US" sz="2000" dirty="0">
                <a:solidFill>
                  <a:srgbClr val="000000"/>
                </a:solidFill>
                <a:latin typeface="Calibri"/>
              </a:rPr>
              <a:t>Postsecondary leaders</a:t>
            </a:r>
          </a:p>
        </p:txBody>
      </p:sp>
      <p:sp>
        <p:nvSpPr>
          <p:cNvPr id="28678" name="Rectangle 13"/>
          <p:cNvSpPr>
            <a:spLocks noChangeArrowheads="1"/>
          </p:cNvSpPr>
          <p:nvPr/>
        </p:nvSpPr>
        <p:spPr bwMode="auto">
          <a:xfrm>
            <a:off x="466148" y="1603831"/>
            <a:ext cx="173182" cy="347382"/>
          </a:xfrm>
          <a:prstGeom prst="rect">
            <a:avLst/>
          </a:prstGeom>
          <a:solidFill>
            <a:srgbClr val="002060"/>
          </a:solidFill>
          <a:ln w="9525">
            <a:solidFill>
              <a:srgbClr val="C0C0C0"/>
            </a:solidFill>
            <a:miter lim="800000"/>
            <a:headEnd/>
            <a:tailEnd/>
          </a:ln>
        </p:spPr>
        <p:txBody>
          <a:bodyPr wrap="none" lIns="82030" tIns="41015" rIns="82030" bIns="41015" anchor="ctr"/>
          <a:lstStyle/>
          <a:p>
            <a:pPr algn="ctr" defTabSz="914400" fontAlgn="base">
              <a:spcBef>
                <a:spcPct val="0"/>
              </a:spcBef>
              <a:spcAft>
                <a:spcPct val="0"/>
              </a:spcAft>
            </a:pPr>
            <a:endParaRPr lang="en-GB" b="1" dirty="0">
              <a:solidFill>
                <a:srgbClr val="000000"/>
              </a:solidFill>
              <a:latin typeface="Cambria"/>
            </a:endParaRPr>
          </a:p>
        </p:txBody>
      </p:sp>
      <p:pic>
        <p:nvPicPr>
          <p:cNvPr id="8"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4" y="846044"/>
            <a:ext cx="2338821" cy="698690"/>
          </a:xfrm>
          <a:prstGeom prst="rect">
            <a:avLst/>
          </a:prstGeom>
          <a:noFill/>
          <a:ln w="9525">
            <a:noFill/>
            <a:miter lim="800000"/>
            <a:headEnd/>
            <a:tailEnd/>
          </a:ln>
        </p:spPr>
      </p:pic>
    </p:spTree>
    <p:extLst>
      <p:ext uri="{BB962C8B-B14F-4D97-AF65-F5344CB8AC3E}">
        <p14:creationId xmlns:p14="http://schemas.microsoft.com/office/powerpoint/2010/main" val="333618296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10.xml><?xml version="1.0" encoding="utf-8"?>
<p:tagLst xmlns:a="http://schemas.openxmlformats.org/drawingml/2006/main" xmlns:r="http://schemas.openxmlformats.org/officeDocument/2006/relationships" xmlns:p="http://schemas.openxmlformats.org/presentationml/2006/main">
  <p:tag name="SLIDEELEMTYPE" val="47"/>
</p:tagLst>
</file>

<file path=ppt/tags/tag11.xml><?xml version="1.0" encoding="utf-8"?>
<p:tagLst xmlns:a="http://schemas.openxmlformats.org/drawingml/2006/main" xmlns:r="http://schemas.openxmlformats.org/officeDocument/2006/relationships" xmlns:p="http://schemas.openxmlformats.org/presentationml/2006/main">
  <p:tag name="SLIDEELEMTYPE" val="44"/>
</p:tagLst>
</file>

<file path=ppt/tags/tag12.xml><?xml version="1.0" encoding="utf-8"?>
<p:tagLst xmlns:a="http://schemas.openxmlformats.org/drawingml/2006/main" xmlns:r="http://schemas.openxmlformats.org/officeDocument/2006/relationships" xmlns:p="http://schemas.openxmlformats.org/presentationml/2006/main">
  <p:tag name="SLIDEELEMTYPE" val="48"/>
</p:tagLst>
</file>

<file path=ppt/tags/tag13.xml><?xml version="1.0" encoding="utf-8"?>
<p:tagLst xmlns:a="http://schemas.openxmlformats.org/drawingml/2006/main" xmlns:r="http://schemas.openxmlformats.org/officeDocument/2006/relationships" xmlns:p="http://schemas.openxmlformats.org/presentationml/2006/main">
  <p:tag name="SLIDEELEMTYPE" val="27"/>
</p:tagLst>
</file>

<file path=ppt/tags/tag14.xml><?xml version="1.0" encoding="utf-8"?>
<p:tagLst xmlns:a="http://schemas.openxmlformats.org/drawingml/2006/main" xmlns:r="http://schemas.openxmlformats.org/officeDocument/2006/relationships" xmlns:p="http://schemas.openxmlformats.org/presentationml/2006/main">
  <p:tag name="SLIDEELEMTYPE" val="47"/>
</p:tagLst>
</file>

<file path=ppt/tags/tag15.xml><?xml version="1.0" encoding="utf-8"?>
<p:tagLst xmlns:a="http://schemas.openxmlformats.org/drawingml/2006/main" xmlns:r="http://schemas.openxmlformats.org/officeDocument/2006/relationships" xmlns:p="http://schemas.openxmlformats.org/presentationml/2006/main">
  <p:tag name="SLIDEELEMTYPE" val="44"/>
</p:tagLst>
</file>

<file path=ppt/tags/tag16.xml><?xml version="1.0" encoding="utf-8"?>
<p:tagLst xmlns:a="http://schemas.openxmlformats.org/drawingml/2006/main" xmlns:r="http://schemas.openxmlformats.org/officeDocument/2006/relationships" xmlns:p="http://schemas.openxmlformats.org/presentationml/2006/main">
  <p:tag name="SLIDEELEMTYPE" val="48"/>
</p:tagLst>
</file>

<file path=ppt/tags/tag17.xml><?xml version="1.0" encoding="utf-8"?>
<p:tagLst xmlns:a="http://schemas.openxmlformats.org/drawingml/2006/main" xmlns:r="http://schemas.openxmlformats.org/officeDocument/2006/relationships" xmlns:p="http://schemas.openxmlformats.org/presentationml/2006/main">
  <p:tag name="SLIDETYPE" val="6"/>
  <p:tag name="SLIDEPAGENUMBER" val="1"/>
</p:tagLst>
</file>

<file path=ppt/tags/tag18.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19.xml><?xml version="1.0" encoding="utf-8"?>
<p:tagLst xmlns:a="http://schemas.openxmlformats.org/drawingml/2006/main" xmlns:r="http://schemas.openxmlformats.org/officeDocument/2006/relationships" xmlns:p="http://schemas.openxmlformats.org/presentationml/2006/main">
  <p:tag name="SLIDEELEMTYPE" val="3"/>
  <p:tag name="BULLETSTYLE" val="BulletStyle"/>
  <p:tag name="PRESERVEASPECTRATIO" val="PreserveAspectRatio"/>
  <p:tag name="DEFAULTHEIGHT" val="DefaultHeight"/>
  <p:tag name="DEFAULTWIDTH" val="DefaultWidth"/>
  <p:tag name="DEFAULTONLEFT" val="DefaultOnLeft"/>
  <p:tag name="DEFAULTOFFLEFT " val="DefaultOffLeft "/>
  <p:tag name="DEFAULTTOP" val="DefaultTop"/>
  <p:tag name="DEFAULTLEFT" val="DefaultLeft"/>
</p:tagLst>
</file>

<file path=ppt/tags/tag2.xml><?xml version="1.0" encoding="utf-8"?>
<p:tagLst xmlns:a="http://schemas.openxmlformats.org/drawingml/2006/main" xmlns:r="http://schemas.openxmlformats.org/officeDocument/2006/relationships" xmlns:p="http://schemas.openxmlformats.org/presentationml/2006/main">
  <p:tag name="SLIDEELEMTYPE" val="47"/>
</p:tagLst>
</file>

<file path=ppt/tags/tag20.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21.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22.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23.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24.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25.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26.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27.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28.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29.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30.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31.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32.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33.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34.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35.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36.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37.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38.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39.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Lst>
</file>

<file path=ppt/tags/tag4.xml><?xml version="1.0" encoding="utf-8"?>
<p:tagLst xmlns:a="http://schemas.openxmlformats.org/drawingml/2006/main" xmlns:r="http://schemas.openxmlformats.org/officeDocument/2006/relationships" xmlns:p="http://schemas.openxmlformats.org/presentationml/2006/main">
  <p:tag name="SLIDEELEMTYPE" val="48"/>
</p:tagLst>
</file>

<file path=ppt/tags/tag5.xml><?xml version="1.0" encoding="utf-8"?>
<p:tagLst xmlns:a="http://schemas.openxmlformats.org/drawingml/2006/main" xmlns:r="http://schemas.openxmlformats.org/officeDocument/2006/relationships" xmlns:p="http://schemas.openxmlformats.org/presentationml/2006/main">
  <p:tag name="PRINTHEIGHT" val="45.75"/>
  <p:tag name="PRINTWIDTH" val="522"/>
</p:tagLst>
</file>

<file path=ppt/tags/tag6.xml><?xml version="1.0" encoding="utf-8"?>
<p:tagLst xmlns:a="http://schemas.openxmlformats.org/drawingml/2006/main" xmlns:r="http://schemas.openxmlformats.org/officeDocument/2006/relationships" xmlns:p="http://schemas.openxmlformats.org/presentationml/2006/main">
  <p:tag name="PRINTHEIGHT" val="22.875"/>
  <p:tag name="PRINTWIDTH" val="702"/>
  <p:tag name="BULLETSTYLE" val="1"/>
  <p:tag name="SLIDEELEMTYPE" val="4"/>
</p:tagLst>
</file>

<file path=ppt/tags/tag7.xml><?xml version="1.0" encoding="utf-8"?>
<p:tagLst xmlns:a="http://schemas.openxmlformats.org/drawingml/2006/main" xmlns:r="http://schemas.openxmlformats.org/officeDocument/2006/relationships" xmlns:p="http://schemas.openxmlformats.org/presentationml/2006/main">
  <p:tag name="PRINTHEIGHT" val="22.875"/>
  <p:tag name="PRINTWIDTH" val="129"/>
  <p:tag name="SLIDEELEMTYPE" val="42"/>
</p:tagLst>
</file>

<file path=ppt/tags/tag8.xml><?xml version="1.0" encoding="utf-8"?>
<p:tagLst xmlns:a="http://schemas.openxmlformats.org/drawingml/2006/main" xmlns:r="http://schemas.openxmlformats.org/officeDocument/2006/relationships" xmlns:p="http://schemas.openxmlformats.org/presentationml/2006/main">
  <p:tag name="PRINTHEIGHT" val="22.875"/>
  <p:tag name="PRINTWIDTH" val="56.875"/>
  <p:tag name="SLIDEELEMTYPE" val="43"/>
</p:tagLst>
</file>

<file path=ppt/tags/tag9.xml><?xml version="1.0" encoding="utf-8"?>
<p:tagLst xmlns:a="http://schemas.openxmlformats.org/drawingml/2006/main" xmlns:r="http://schemas.openxmlformats.org/officeDocument/2006/relationships" xmlns:p="http://schemas.openxmlformats.org/presentationml/2006/main">
  <p:tag name="SLIDEELEMTYPE" val="27"/>
</p:tagLst>
</file>

<file path=ppt/theme/theme1.xml><?xml version="1.0" encoding="utf-8"?>
<a:theme xmlns:a="http://schemas.openxmlformats.org/drawingml/2006/main" name="2_CCRS-AYPF PPT Template_06-18-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g Char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LPitchbook Template">
  <a:themeElements>
    <a:clrScheme name="1_MLPitchbook Template 1">
      <a:dk1>
        <a:srgbClr val="000000"/>
      </a:dk1>
      <a:lt1>
        <a:srgbClr val="FFFFFF"/>
      </a:lt1>
      <a:dk2>
        <a:srgbClr val="000000"/>
      </a:dk2>
      <a:lt2>
        <a:srgbClr val="001C5C"/>
      </a:lt2>
      <a:accent1>
        <a:srgbClr val="EDAD1D"/>
      </a:accent1>
      <a:accent2>
        <a:srgbClr val="3E862E"/>
      </a:accent2>
      <a:accent3>
        <a:srgbClr val="FFFFFF"/>
      </a:accent3>
      <a:accent4>
        <a:srgbClr val="000000"/>
      </a:accent4>
      <a:accent5>
        <a:srgbClr val="F4D3AB"/>
      </a:accent5>
      <a:accent6>
        <a:srgbClr val="377929"/>
      </a:accent6>
      <a:hlink>
        <a:srgbClr val="4F83B3"/>
      </a:hlink>
      <a:folHlink>
        <a:srgbClr val="461A3E"/>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bg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bg1"/>
            </a:solidFill>
            <a:effectLst/>
            <a:latin typeface="Book Antiqua" pitchFamily="18" charset="0"/>
          </a:defRPr>
        </a:defPPr>
      </a:lstStyle>
    </a:lnDef>
  </a:objectDefaults>
  <a:extraClrSchemeLst>
    <a:extraClrScheme>
      <a:clrScheme name="1_MLPitchbook Template 1">
        <a:dk1>
          <a:srgbClr val="000000"/>
        </a:dk1>
        <a:lt1>
          <a:srgbClr val="FFFFFF"/>
        </a:lt1>
        <a:dk2>
          <a:srgbClr val="000000"/>
        </a:dk2>
        <a:lt2>
          <a:srgbClr val="001C5C"/>
        </a:lt2>
        <a:accent1>
          <a:srgbClr val="EDAD1D"/>
        </a:accent1>
        <a:accent2>
          <a:srgbClr val="3E862E"/>
        </a:accent2>
        <a:accent3>
          <a:srgbClr val="FFFFFF"/>
        </a:accent3>
        <a:accent4>
          <a:srgbClr val="000000"/>
        </a:accent4>
        <a:accent5>
          <a:srgbClr val="F4D3AB"/>
        </a:accent5>
        <a:accent6>
          <a:srgbClr val="377929"/>
        </a:accent6>
        <a:hlink>
          <a:srgbClr val="4F83B3"/>
        </a:hlink>
        <a:folHlink>
          <a:srgbClr val="461A3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1667</Words>
  <Application>Microsoft Macintosh PowerPoint</Application>
  <PresentationFormat>On-screen Show (4:3)</PresentationFormat>
  <Paragraphs>225</Paragraphs>
  <Slides>29</Slides>
  <Notes>8</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2_CCRS-AYPF PPT Template_06-18-13</vt:lpstr>
      <vt:lpstr>1_Org Chart</vt:lpstr>
      <vt:lpstr>2_Basic</vt:lpstr>
      <vt:lpstr>1_MLPitchbook Template</vt:lpstr>
      <vt:lpstr>Dual Enrollment: The Role of Policy in Promoting Quality Pathways to Postsecondary Success  </vt:lpstr>
      <vt:lpstr>Introduction and Overview</vt:lpstr>
      <vt:lpstr> CCRS Center Technical Assistance Hub Task Areas</vt:lpstr>
      <vt:lpstr>Visit our website:  ccrscenter.org</vt:lpstr>
      <vt:lpstr>CCRS Center Brief: Understanding Accelerated Learning Across Secondary and Postsecondary Education</vt:lpstr>
      <vt:lpstr>CCRS Center Prior Webinars on  Accelerated Learning</vt:lpstr>
      <vt:lpstr>Today’s Presenters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American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George  Knowles</dc:creator>
  <cp:keywords/>
  <dc:description/>
  <cp:lastModifiedBy>George  Knowles</cp:lastModifiedBy>
  <cp:revision>3</cp:revision>
  <dcterms:created xsi:type="dcterms:W3CDTF">2014-02-13T19:15:31Z</dcterms:created>
  <dcterms:modified xsi:type="dcterms:W3CDTF">2014-02-13T19:17:13Z</dcterms:modified>
  <cp:category/>
</cp:coreProperties>
</file>